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is-IS" sz="1200" b="0" i="0" u="none" strike="noStrike" cap="none">
                <a:solidFill>
                  <a:schemeClr val="dk1"/>
                </a:solidFill>
                <a:latin typeface="Calibri"/>
                <a:ea typeface="Calibri"/>
                <a:cs typeface="Calibri"/>
                <a:sym typeface="Calibri"/>
              </a:rPr>
              <a:t>‹#›</a:t>
            </a:fld>
            <a:endParaRPr lang="is-I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003673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is-IS" sz="1200" b="0" i="0" u="none" strike="noStrike" cap="none">
                <a:solidFill>
                  <a:schemeClr val="dk1"/>
                </a:solidFill>
                <a:latin typeface="Calibri"/>
                <a:ea typeface="Calibri"/>
                <a:cs typeface="Calibri"/>
                <a:sym typeface="Calibri"/>
              </a:rPr>
              <a:t>1</a:t>
            </a:fld>
            <a:endParaRPr lang="is-I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1" name="Shape 1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is-IS" sz="1200" b="0" i="0" u="none" strike="noStrike" cap="none">
                <a:solidFill>
                  <a:schemeClr val="dk1"/>
                </a:solidFill>
                <a:latin typeface="Calibri"/>
                <a:ea typeface="Calibri"/>
                <a:cs typeface="Calibri"/>
                <a:sym typeface="Calibri"/>
              </a:rPr>
              <a:t>3</a:t>
            </a:fld>
            <a:endParaRPr lang="is-I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is-IS" sz="1200" b="0" i="0" u="none" strike="noStrike" cap="none">
                <a:solidFill>
                  <a:srgbClr val="888888"/>
                </a:solidFill>
                <a:latin typeface="Calibri"/>
                <a:ea typeface="Calibri"/>
                <a:cs typeface="Calibri"/>
                <a:sym typeface="Calibri"/>
              </a:rPr>
              <a:t>‹#›</a:t>
            </a:fld>
            <a:endParaRPr lang="is-I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is-IS" sz="1200" b="0" i="0" u="none" strike="noStrike" cap="none">
                <a:solidFill>
                  <a:srgbClr val="888888"/>
                </a:solidFill>
                <a:latin typeface="Calibri"/>
                <a:ea typeface="Calibri"/>
                <a:cs typeface="Calibri"/>
                <a:sym typeface="Calibri"/>
              </a:rPr>
              <a:t>‹#›</a:t>
            </a:fld>
            <a:endParaRPr lang="is-I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is-IS" sz="1200" b="0" i="0" u="none" strike="noStrike" cap="none">
                <a:solidFill>
                  <a:srgbClr val="888888"/>
                </a:solidFill>
                <a:latin typeface="Calibri"/>
                <a:ea typeface="Calibri"/>
                <a:cs typeface="Calibri"/>
                <a:sym typeface="Calibri"/>
              </a:rPr>
              <a:t>‹#›</a:t>
            </a:fld>
            <a:endParaRPr lang="is-I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is-IS" sz="1200" b="0" i="0" u="none" strike="noStrike" cap="none">
                <a:solidFill>
                  <a:srgbClr val="888888"/>
                </a:solidFill>
                <a:latin typeface="Calibri"/>
                <a:ea typeface="Calibri"/>
                <a:cs typeface="Calibri"/>
                <a:sym typeface="Calibri"/>
              </a:rPr>
              <a:t>‹#›</a:t>
            </a:fld>
            <a:endParaRPr lang="is-I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is-IS" sz="1200" b="0" i="0" u="none" strike="noStrike" cap="none">
                <a:solidFill>
                  <a:srgbClr val="888888"/>
                </a:solidFill>
                <a:latin typeface="Calibri"/>
                <a:ea typeface="Calibri"/>
                <a:cs typeface="Calibri"/>
                <a:sym typeface="Calibri"/>
              </a:rPr>
              <a:t>‹#›</a:t>
            </a:fld>
            <a:endParaRPr lang="is-I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is-IS" sz="1200" b="0" i="0" u="none" strike="noStrike" cap="none">
                <a:solidFill>
                  <a:srgbClr val="888888"/>
                </a:solidFill>
                <a:latin typeface="Calibri"/>
                <a:ea typeface="Calibri"/>
                <a:cs typeface="Calibri"/>
                <a:sym typeface="Calibri"/>
              </a:rPr>
              <a:t>‹#›</a:t>
            </a:fld>
            <a:endParaRPr lang="is-I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is-IS" sz="1200" b="0" i="0" u="none" strike="noStrike" cap="none">
                <a:solidFill>
                  <a:srgbClr val="888888"/>
                </a:solidFill>
                <a:latin typeface="Calibri"/>
                <a:ea typeface="Calibri"/>
                <a:cs typeface="Calibri"/>
                <a:sym typeface="Calibri"/>
              </a:rPr>
              <a:t>‹#›</a:t>
            </a:fld>
            <a:endParaRPr lang="is-I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is-IS" sz="1200" b="0" i="0" u="none" strike="noStrike" cap="none">
                <a:solidFill>
                  <a:srgbClr val="888888"/>
                </a:solidFill>
                <a:latin typeface="Calibri"/>
                <a:ea typeface="Calibri"/>
                <a:cs typeface="Calibri"/>
                <a:sym typeface="Calibri"/>
              </a:rPr>
              <a:t>‹#›</a:t>
            </a:fld>
            <a:endParaRPr lang="is-I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is-IS" sz="1200" b="0" i="0" u="none" strike="noStrike" cap="none">
                <a:solidFill>
                  <a:srgbClr val="888888"/>
                </a:solidFill>
                <a:latin typeface="Calibri"/>
                <a:ea typeface="Calibri"/>
                <a:cs typeface="Calibri"/>
                <a:sym typeface="Calibri"/>
              </a:rPr>
              <a:t>‹#›</a:t>
            </a:fld>
            <a:endParaRPr lang="is-I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is-IS" sz="1200" b="0" i="0" u="none" strike="noStrike" cap="none">
                <a:solidFill>
                  <a:srgbClr val="888888"/>
                </a:solidFill>
                <a:latin typeface="Calibri"/>
                <a:ea typeface="Calibri"/>
                <a:cs typeface="Calibri"/>
                <a:sym typeface="Calibri"/>
              </a:rPr>
              <a:t>‹#›</a:t>
            </a:fld>
            <a:endParaRPr lang="is-I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is-IS" sz="1200" b="0" i="0" u="none" strike="noStrike" cap="none">
                <a:solidFill>
                  <a:srgbClr val="888888"/>
                </a:solidFill>
                <a:latin typeface="Calibri"/>
                <a:ea typeface="Calibri"/>
                <a:cs typeface="Calibri"/>
                <a:sym typeface="Calibri"/>
              </a:rPr>
              <a:t>‹#›</a:t>
            </a:fld>
            <a:endParaRPr lang="is-I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is-IS" sz="1200" b="0" i="0" u="none" strike="noStrike" cap="none">
                <a:solidFill>
                  <a:srgbClr val="888888"/>
                </a:solidFill>
                <a:latin typeface="Calibri"/>
                <a:ea typeface="Calibri"/>
                <a:cs typeface="Calibri"/>
                <a:sym typeface="Calibri"/>
              </a:rPr>
              <a:t>‹#›</a:t>
            </a:fld>
            <a:endParaRPr lang="is-I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OB8cop0TLR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www1.nams.is/jardfraedi/eldfjoll.php?id=36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www1.nams.is/jardfraedi/eldfjoll2.php?id=35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blDXgde1Tpg?t=7m25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ghl33n26d4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youtu.be/blDXgde1Tpg?t=26m1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s://youtu.be/MlH7pCK4H-s?t=56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youtube.com/watch?t=53&amp;v=PafDMB8IBvI"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OaFmvdbff-8"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EtLBi_v02k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bushostelreykjavik.com/last-mcdonalds-in-icelan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wizzed.com/13-crazy-and-weird-facts-about-iceland/2/" TargetMode="External"/><Relationship Id="rId5" Type="http://schemas.openxmlformats.org/officeDocument/2006/relationships/hyperlink" Target="http://travel-wonders.com/2009/09/28/the-icelandic-phonebook-surprise/" TargetMode="External"/><Relationship Id="rId4" Type="http://schemas.openxmlformats.org/officeDocument/2006/relationships/hyperlink" Target="http://www.theguardian.com/commentisfree/2013/apr/18/iceland-anti-incest-ap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VEsMopVuVD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vGpjlfCfe2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B9NKhiJ6EB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611560" y="476672"/>
            <a:ext cx="7772400" cy="147002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is-IS" sz="4400" b="0" i="0" u="none" strike="noStrike" cap="none">
                <a:solidFill>
                  <a:schemeClr val="dk1"/>
                </a:solidFill>
                <a:latin typeface="Calibri"/>
                <a:ea typeface="Calibri"/>
                <a:cs typeface="Calibri"/>
                <a:sym typeface="Calibri"/>
              </a:rPr>
              <a:t>Iceland - Land of Fire and Ice</a:t>
            </a:r>
          </a:p>
        </p:txBody>
      </p:sp>
      <p:sp>
        <p:nvSpPr>
          <p:cNvPr id="90" name="Shape 90"/>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endParaRPr sz="3200" b="0" i="0" u="none" strike="noStrike" cap="none">
              <a:solidFill>
                <a:srgbClr val="888888"/>
              </a:solidFill>
              <a:latin typeface="Calibri"/>
              <a:ea typeface="Calibri"/>
              <a:cs typeface="Calibri"/>
              <a:sym typeface="Calibri"/>
            </a:endParaRPr>
          </a:p>
        </p:txBody>
      </p:sp>
      <p:pic>
        <p:nvPicPr>
          <p:cNvPr id="91" name="Shape 91"/>
          <p:cNvPicPr preferRelativeResize="0"/>
          <p:nvPr/>
        </p:nvPicPr>
        <p:blipFill rotWithShape="1">
          <a:blip r:embed="rId3">
            <a:alphaModFix/>
          </a:blip>
          <a:srcRect/>
          <a:stretch/>
        </p:blipFill>
        <p:spPr>
          <a:xfrm>
            <a:off x="1412775" y="1833775"/>
            <a:ext cx="6334125" cy="4705349"/>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is-IS" sz="4400" b="0" i="0" u="none" strike="noStrike" cap="none">
                <a:solidFill>
                  <a:schemeClr val="dk1"/>
                </a:solidFill>
                <a:latin typeface="Calibri"/>
                <a:ea typeface="Calibri"/>
                <a:cs typeface="Calibri"/>
                <a:sym typeface="Calibri"/>
              </a:rPr>
              <a:t>Dettifoss</a:t>
            </a:r>
          </a:p>
        </p:txBody>
      </p:sp>
      <p:sp>
        <p:nvSpPr>
          <p:cNvPr id="155" name="Shape 15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Arial"/>
              <a:buNone/>
            </a:pPr>
            <a:r>
              <a:rPr lang="is-IS" sz="2480" b="1" i="0" u="none" strike="noStrike" cap="none">
                <a:solidFill>
                  <a:schemeClr val="dk1"/>
                </a:solidFill>
                <a:latin typeface="Calibri"/>
                <a:ea typeface="Calibri"/>
                <a:cs typeface="Calibri"/>
                <a:sym typeface="Calibri"/>
              </a:rPr>
              <a:t>Dettifoss</a:t>
            </a:r>
            <a:r>
              <a:rPr lang="is-IS" sz="2480" b="0" i="0" u="none" strike="noStrike" cap="none">
                <a:solidFill>
                  <a:schemeClr val="dk1"/>
                </a:solidFill>
                <a:latin typeface="Calibri"/>
                <a:ea typeface="Calibri"/>
                <a:cs typeface="Calibri"/>
                <a:sym typeface="Calibri"/>
              </a:rPr>
              <a:t> is a Waterfall in </a:t>
            </a:r>
          </a:p>
          <a:p>
            <a:pPr marL="0" marR="0" lvl="0" indent="0" algn="l" rtl="0">
              <a:lnSpc>
                <a:spcPct val="80000"/>
              </a:lnSpc>
              <a:spcBef>
                <a:spcPts val="496"/>
              </a:spcBef>
              <a:spcAft>
                <a:spcPts val="0"/>
              </a:spcAft>
              <a:buClr>
                <a:schemeClr val="dk1"/>
              </a:buClr>
              <a:buSzPct val="25000"/>
              <a:buFont typeface="Arial"/>
              <a:buNone/>
            </a:pPr>
            <a:r>
              <a:rPr lang="is-IS" sz="2480" b="0" i="0" u="none" strike="noStrike" cap="none">
                <a:solidFill>
                  <a:schemeClr val="dk1"/>
                </a:solidFill>
                <a:latin typeface="Calibri"/>
                <a:ea typeface="Calibri"/>
                <a:cs typeface="Calibri"/>
                <a:sym typeface="Calibri"/>
              </a:rPr>
              <a:t>Northeast part of Iceland.</a:t>
            </a:r>
          </a:p>
          <a:p>
            <a:pPr marL="0" marR="0" lvl="0" indent="0" algn="l" rtl="0">
              <a:lnSpc>
                <a:spcPct val="80000"/>
              </a:lnSpc>
              <a:spcBef>
                <a:spcPts val="496"/>
              </a:spcBef>
              <a:spcAft>
                <a:spcPts val="0"/>
              </a:spcAft>
              <a:buClr>
                <a:schemeClr val="dk1"/>
              </a:buClr>
              <a:buSzPct val="25000"/>
              <a:buFont typeface="Arial"/>
              <a:buNone/>
            </a:pPr>
            <a:endParaRPr sz="2480" b="0" i="0" u="none" strike="noStrike" cap="none">
              <a:solidFill>
                <a:schemeClr val="dk1"/>
              </a:solidFill>
              <a:latin typeface="Calibri"/>
              <a:ea typeface="Calibri"/>
              <a:cs typeface="Calibri"/>
              <a:sym typeface="Calibri"/>
            </a:endParaRPr>
          </a:p>
          <a:p>
            <a:pPr marL="0" marR="0" lvl="0" indent="0" algn="l" rtl="0">
              <a:lnSpc>
                <a:spcPct val="80000"/>
              </a:lnSpc>
              <a:spcBef>
                <a:spcPts val="496"/>
              </a:spcBef>
              <a:spcAft>
                <a:spcPts val="0"/>
              </a:spcAft>
              <a:buClr>
                <a:schemeClr val="dk1"/>
              </a:buClr>
              <a:buSzPct val="25000"/>
              <a:buFont typeface="Arial"/>
              <a:buNone/>
            </a:pPr>
            <a:r>
              <a:rPr lang="is-IS" sz="2480" b="0" i="0" u="none" strike="noStrike" cap="none">
                <a:solidFill>
                  <a:schemeClr val="dk1"/>
                </a:solidFill>
                <a:latin typeface="Calibri"/>
                <a:ea typeface="Calibri"/>
                <a:cs typeface="Calibri"/>
                <a:sym typeface="Calibri"/>
              </a:rPr>
              <a:t>It is reputed to be the most powerful waterfall in Europe. </a:t>
            </a:r>
          </a:p>
          <a:p>
            <a:pPr marL="0" marR="0" lvl="0" indent="0" algn="l" rtl="0">
              <a:lnSpc>
                <a:spcPct val="80000"/>
              </a:lnSpc>
              <a:spcBef>
                <a:spcPts val="496"/>
              </a:spcBef>
              <a:spcAft>
                <a:spcPts val="0"/>
              </a:spcAft>
              <a:buClr>
                <a:schemeClr val="dk1"/>
              </a:buClr>
              <a:buSzPct val="25000"/>
              <a:buFont typeface="Arial"/>
              <a:buNone/>
            </a:pPr>
            <a:r>
              <a:rPr lang="is-IS" sz="2480" b="0" i="0" u="none" strike="noStrike" cap="none">
                <a:solidFill>
                  <a:schemeClr val="dk1"/>
                </a:solidFill>
                <a:latin typeface="Calibri"/>
                <a:ea typeface="Calibri"/>
                <a:cs typeface="Calibri"/>
                <a:sym typeface="Calibri"/>
              </a:rPr>
              <a:t>Dettifoss is situated on the Jökulsá á Fjöllum river, which flows from the Vatnajökull glacier and collects water from a large area in Northeast Iceland. </a:t>
            </a:r>
          </a:p>
          <a:p>
            <a:pPr marL="0" marR="0" lvl="0" indent="0" algn="l" rtl="0">
              <a:lnSpc>
                <a:spcPct val="80000"/>
              </a:lnSpc>
              <a:spcBef>
                <a:spcPts val="496"/>
              </a:spcBef>
              <a:spcAft>
                <a:spcPts val="0"/>
              </a:spcAft>
              <a:buClr>
                <a:schemeClr val="dk1"/>
              </a:buClr>
              <a:buSzPct val="25000"/>
              <a:buFont typeface="Arial"/>
              <a:buNone/>
            </a:pPr>
            <a:r>
              <a:rPr lang="is-IS" sz="2480" b="0" i="0" u="none" strike="noStrike" cap="none">
                <a:solidFill>
                  <a:schemeClr val="dk1"/>
                </a:solidFill>
                <a:latin typeface="Calibri"/>
                <a:ea typeface="Calibri"/>
                <a:cs typeface="Calibri"/>
                <a:sym typeface="Calibri"/>
              </a:rPr>
              <a:t>The falls are 100 meters  wide and have a drop of 45 meters down to the Jökulsárgljúfur canyon. It is the largest Waterfall in Iceland in terms of volume discharge, having an average water flow of 193 m</a:t>
            </a:r>
            <a:r>
              <a:rPr lang="is-IS" sz="2480" b="0" i="0" u="none" strike="noStrike" cap="none" baseline="30000">
                <a:solidFill>
                  <a:schemeClr val="dk1"/>
                </a:solidFill>
                <a:latin typeface="Calibri"/>
                <a:ea typeface="Calibri"/>
                <a:cs typeface="Calibri"/>
                <a:sym typeface="Calibri"/>
              </a:rPr>
              <a:t>3</a:t>
            </a:r>
            <a:r>
              <a:rPr lang="is-IS" sz="2480" b="0" i="0" u="none" strike="noStrike" cap="none">
                <a:solidFill>
                  <a:schemeClr val="dk1"/>
                </a:solidFill>
                <a:latin typeface="Calibri"/>
                <a:ea typeface="Calibri"/>
                <a:cs typeface="Calibri"/>
                <a:sym typeface="Calibri"/>
              </a:rPr>
              <a:t>/s.</a:t>
            </a:r>
          </a:p>
          <a:p>
            <a:pPr marL="0" marR="0" lvl="0" indent="0" algn="l" rtl="0">
              <a:lnSpc>
                <a:spcPct val="80000"/>
              </a:lnSpc>
              <a:spcBef>
                <a:spcPts val="496"/>
              </a:spcBef>
              <a:buClr>
                <a:schemeClr val="dk1"/>
              </a:buClr>
              <a:buSzPct val="25000"/>
              <a:buFont typeface="Arial"/>
              <a:buNone/>
            </a:pPr>
            <a:r>
              <a:rPr lang="is-IS" sz="2480" b="0" i="0" u="sng" strike="noStrike" cap="none">
                <a:solidFill>
                  <a:schemeClr val="hlink"/>
                </a:solidFill>
                <a:latin typeface="Calibri"/>
                <a:ea typeface="Calibri"/>
                <a:cs typeface="Calibri"/>
                <a:sym typeface="Calibri"/>
                <a:hlinkClick r:id="rId3"/>
              </a:rPr>
              <a:t>https://www.youtube.com/watch?v=OB8cop0TLR0</a:t>
            </a:r>
            <a:r>
              <a:rPr lang="is-IS" sz="2480" b="0" i="0" u="none" strike="noStrike" cap="none">
                <a:solidFill>
                  <a:schemeClr val="dk1"/>
                </a:solidFill>
                <a:latin typeface="Calibri"/>
                <a:ea typeface="Calibri"/>
                <a:cs typeface="Calibri"/>
                <a:sym typeface="Calibri"/>
              </a:rPr>
              <a:t> (Prometheus)</a:t>
            </a:r>
          </a:p>
        </p:txBody>
      </p:sp>
      <p:pic>
        <p:nvPicPr>
          <p:cNvPr id="156" name="Shape 156"/>
          <p:cNvPicPr preferRelativeResize="0"/>
          <p:nvPr/>
        </p:nvPicPr>
        <p:blipFill rotWithShape="1">
          <a:blip r:embed="rId4">
            <a:alphaModFix/>
          </a:blip>
          <a:srcRect/>
          <a:stretch/>
        </p:blipFill>
        <p:spPr>
          <a:xfrm>
            <a:off x="5508103" y="116631"/>
            <a:ext cx="3462338" cy="2319337"/>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is-IS" sz="4400" b="0" i="0" u="none" strike="noStrike" cap="none">
                <a:solidFill>
                  <a:schemeClr val="dk1"/>
                </a:solidFill>
                <a:latin typeface="Calibri"/>
                <a:ea typeface="Calibri"/>
                <a:cs typeface="Calibri"/>
                <a:sym typeface="Calibri"/>
              </a:rPr>
              <a:t>Fact about Glaciers</a:t>
            </a:r>
          </a:p>
        </p:txBody>
      </p:sp>
      <p:sp>
        <p:nvSpPr>
          <p:cNvPr id="162" name="Shape 162"/>
          <p:cNvSpPr txBox="1">
            <a:spLocks noGrp="1"/>
          </p:cNvSpPr>
          <p:nvPr>
            <p:ph type="body" idx="1"/>
          </p:nvPr>
        </p:nvSpPr>
        <p:spPr>
          <a:xfrm>
            <a:off x="457200" y="1484783"/>
            <a:ext cx="8229600" cy="5373216"/>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Arial"/>
              <a:buNone/>
            </a:pPr>
            <a:r>
              <a:rPr lang="is-IS" sz="2960" b="0" i="0" u="none" strike="noStrike" cap="none">
                <a:solidFill>
                  <a:schemeClr val="dk1"/>
                </a:solidFill>
                <a:latin typeface="Calibri"/>
                <a:ea typeface="Calibri"/>
                <a:cs typeface="Calibri"/>
                <a:sym typeface="Calibri"/>
              </a:rPr>
              <a:t>The glaciers</a:t>
            </a:r>
            <a:r>
              <a:rPr lang="is-IS" sz="2960" b="1" i="0" u="none" strike="noStrike" cap="none">
                <a:solidFill>
                  <a:schemeClr val="dk1"/>
                </a:solidFill>
                <a:latin typeface="Calibri"/>
                <a:ea typeface="Calibri"/>
                <a:cs typeface="Calibri"/>
                <a:sym typeface="Calibri"/>
              </a:rPr>
              <a:t> </a:t>
            </a:r>
            <a:r>
              <a:rPr lang="is-IS" sz="2960" b="0" i="0" u="none" strike="noStrike" cap="none">
                <a:solidFill>
                  <a:schemeClr val="dk1"/>
                </a:solidFill>
                <a:latin typeface="Calibri"/>
                <a:ea typeface="Calibri"/>
                <a:cs typeface="Calibri"/>
                <a:sym typeface="Calibri"/>
              </a:rPr>
              <a:t>cover 11.1% of the land area in Iceland. Vatnajökull is the largest in area in Europe.</a:t>
            </a:r>
          </a:p>
          <a:p>
            <a:pPr marL="0" marR="0" lvl="0" indent="0" algn="l" rtl="0">
              <a:lnSpc>
                <a:spcPct val="80000"/>
              </a:lnSpc>
              <a:spcBef>
                <a:spcPts val="592"/>
              </a:spcBef>
              <a:spcAft>
                <a:spcPts val="0"/>
              </a:spcAft>
              <a:buClr>
                <a:schemeClr val="dk1"/>
              </a:buClr>
              <a:buSzPct val="25000"/>
              <a:buFont typeface="Arial"/>
              <a:buNone/>
            </a:pPr>
            <a:r>
              <a:rPr lang="is-IS" sz="2960" b="0" i="0" u="none" strike="noStrike" cap="none">
                <a:solidFill>
                  <a:schemeClr val="dk1"/>
                </a:solidFill>
                <a:latin typeface="Calibri"/>
                <a:ea typeface="Calibri"/>
                <a:cs typeface="Calibri"/>
                <a:sym typeface="Calibri"/>
              </a:rPr>
              <a:t>Many glaciers lie above volcanoes (Grímsvötn and Bárðarbunga lie under Vatnajökull). When volcanic activity occurs under the glacier, the resulting meltwater can lead to a sudden glacial lake outburst flood, but they are most often caused by accumulation of meltwater due to geothermal activity underneath the glacier. They have occasionally triggered volcanic eruptions through the sudden release of pressure. </a:t>
            </a:r>
            <a:r>
              <a:rPr lang="is-IS" sz="2960" b="0" i="0" u="sng" strike="noStrike" cap="none">
                <a:solidFill>
                  <a:schemeClr val="hlink"/>
                </a:solidFill>
                <a:latin typeface="Calibri"/>
                <a:ea typeface="Calibri"/>
                <a:cs typeface="Calibri"/>
                <a:sym typeface="Calibri"/>
                <a:hlinkClick r:id="rId3"/>
              </a:rPr>
              <a:t>http://www1.nams.is/jardfraedi/eldfjoll.php?id=362</a:t>
            </a:r>
          </a:p>
          <a:p>
            <a:pPr marL="0" marR="0" lvl="0" indent="0" algn="l" rtl="0">
              <a:lnSpc>
                <a:spcPct val="80000"/>
              </a:lnSpc>
              <a:spcBef>
                <a:spcPts val="592"/>
              </a:spcBef>
              <a:spcAft>
                <a:spcPts val="0"/>
              </a:spcAft>
              <a:buClr>
                <a:schemeClr val="dk1"/>
              </a:buClr>
              <a:buSzPct val="25000"/>
              <a:buFont typeface="Arial"/>
              <a:buNone/>
            </a:pPr>
            <a:endParaRPr sz="2960" b="0" i="0" u="none" strike="noStrike" cap="none">
              <a:solidFill>
                <a:schemeClr val="dk1"/>
              </a:solidFill>
              <a:latin typeface="Calibri"/>
              <a:ea typeface="Calibri"/>
              <a:cs typeface="Calibri"/>
              <a:sym typeface="Calibri"/>
            </a:endParaRPr>
          </a:p>
          <a:p>
            <a:pPr marL="0" marR="0" lvl="0" indent="0" algn="l" rtl="0">
              <a:lnSpc>
                <a:spcPct val="80000"/>
              </a:lnSpc>
              <a:spcBef>
                <a:spcPts val="592"/>
              </a:spcBef>
              <a:buClr>
                <a:schemeClr val="dk1"/>
              </a:buClr>
              <a:buSzPct val="25000"/>
              <a:buFont typeface="Arial"/>
              <a:buNone/>
            </a:pPr>
            <a:endParaRPr sz="2960" b="0" i="0" u="none" strike="noStrike" cap="none">
              <a:solidFill>
                <a:schemeClr val="dk1"/>
              </a:solidFill>
              <a:latin typeface="Calibri"/>
              <a:ea typeface="Calibri"/>
              <a:cs typeface="Calibri"/>
              <a:sym typeface="Calibri"/>
            </a:endParaRPr>
          </a:p>
        </p:txBody>
      </p:sp>
      <p:pic>
        <p:nvPicPr>
          <p:cNvPr id="163" name="Shape 163"/>
          <p:cNvPicPr preferRelativeResize="0"/>
          <p:nvPr/>
        </p:nvPicPr>
        <p:blipFill rotWithShape="1">
          <a:blip r:embed="rId4">
            <a:alphaModFix/>
          </a:blip>
          <a:srcRect/>
          <a:stretch/>
        </p:blipFill>
        <p:spPr>
          <a:xfrm>
            <a:off x="6410983" y="24800"/>
            <a:ext cx="1835695" cy="1328217"/>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30520" y="0"/>
            <a:ext cx="8928992" cy="3861048"/>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is-IS" sz="3240" b="0" i="0" u="none" strike="noStrike" cap="none">
                <a:solidFill>
                  <a:schemeClr val="dk1"/>
                </a:solidFill>
                <a:latin typeface="Calibri"/>
                <a:ea typeface="Calibri"/>
                <a:cs typeface="Calibri"/>
                <a:sym typeface="Calibri"/>
              </a:rPr>
              <a:t>Iceland is one of the most active volcanic regions in the world (eruptions on average every three years). About a third of the basaltic lavas erupted in recorded history have been produced by Icelandic eruptions.</a:t>
            </a:r>
            <a:br>
              <a:rPr lang="is-IS" sz="3240" b="0" i="0" u="none" strike="noStrike" cap="none">
                <a:solidFill>
                  <a:schemeClr val="dk1"/>
                </a:solidFill>
                <a:latin typeface="Calibri"/>
                <a:ea typeface="Calibri"/>
                <a:cs typeface="Calibri"/>
                <a:sym typeface="Calibri"/>
              </a:rPr>
            </a:br>
            <a:r>
              <a:rPr lang="is-IS" sz="3240" b="0" i="0" u="sng" strike="noStrike" cap="none">
                <a:solidFill>
                  <a:schemeClr val="hlink"/>
                </a:solidFill>
                <a:latin typeface="Calibri"/>
                <a:ea typeface="Calibri"/>
                <a:cs typeface="Calibri"/>
                <a:sym typeface="Calibri"/>
                <a:hlinkClick r:id="rId3"/>
              </a:rPr>
              <a:t>http://www1.nams.is/jardfraedi/eldfjoll2.php?id=350</a:t>
            </a:r>
            <a:r>
              <a:rPr lang="is-IS" sz="3240" b="0" i="0" u="none" strike="noStrike" cap="none">
                <a:solidFill>
                  <a:schemeClr val="dk1"/>
                </a:solidFill>
                <a:latin typeface="Calibri"/>
                <a:ea typeface="Calibri"/>
                <a:cs typeface="Calibri"/>
                <a:sym typeface="Calibri"/>
              </a:rPr>
              <a:t/>
            </a:r>
            <a:br>
              <a:rPr lang="is-IS" sz="3240" b="0" i="0" u="none" strike="noStrike" cap="none">
                <a:solidFill>
                  <a:schemeClr val="dk1"/>
                </a:solidFill>
                <a:latin typeface="Calibri"/>
                <a:ea typeface="Calibri"/>
                <a:cs typeface="Calibri"/>
                <a:sym typeface="Calibri"/>
              </a:rPr>
            </a:br>
            <a:endParaRPr lang="is-IS" sz="3240" b="0" i="0" u="none" strike="noStrike" cap="none">
              <a:solidFill>
                <a:schemeClr val="dk1"/>
              </a:solidFill>
              <a:latin typeface="Calibri"/>
              <a:ea typeface="Calibri"/>
              <a:cs typeface="Calibri"/>
              <a:sym typeface="Calibri"/>
            </a:endParaRPr>
          </a:p>
        </p:txBody>
      </p:sp>
      <p:pic>
        <p:nvPicPr>
          <p:cNvPr id="169" name="Shape 169"/>
          <p:cNvPicPr preferRelativeResize="0">
            <a:picLocks noGrp="1"/>
          </p:cNvPicPr>
          <p:nvPr>
            <p:ph type="body" idx="1"/>
          </p:nvPr>
        </p:nvPicPr>
        <p:blipFill rotWithShape="1">
          <a:blip r:embed="rId4">
            <a:alphaModFix/>
          </a:blip>
          <a:srcRect/>
          <a:stretch/>
        </p:blipFill>
        <p:spPr>
          <a:xfrm>
            <a:off x="4463480" y="3280900"/>
            <a:ext cx="4680520" cy="35771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is-IS" sz="4400" b="0" i="0" u="none" strike="noStrike" cap="none">
                <a:solidFill>
                  <a:schemeClr val="dk1"/>
                </a:solidFill>
                <a:latin typeface="Calibri"/>
                <a:ea typeface="Calibri"/>
                <a:cs typeface="Calibri"/>
                <a:sym typeface="Calibri"/>
              </a:rPr>
              <a:t>Skaftáreldar </a:t>
            </a:r>
          </a:p>
        </p:txBody>
      </p:sp>
      <p:sp>
        <p:nvSpPr>
          <p:cNvPr id="175" name="Shape 17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is-IS" sz="3200" b="0" i="0" u="none" strike="noStrike" cap="none">
                <a:solidFill>
                  <a:schemeClr val="dk1"/>
                </a:solidFill>
                <a:latin typeface="Calibri"/>
                <a:ea typeface="Calibri"/>
                <a:cs typeface="Calibri"/>
                <a:sym typeface="Calibri"/>
              </a:rPr>
              <a:t>Skaftáreldar erupted over an eight-month period between 1783 and 1784 and pouring out an estimated 14 km</a:t>
            </a:r>
            <a:r>
              <a:rPr lang="is-IS" sz="3200" b="0" i="0" u="none" strike="noStrike" cap="none" baseline="30000">
                <a:solidFill>
                  <a:schemeClr val="dk1"/>
                </a:solidFill>
                <a:latin typeface="Calibri"/>
                <a:ea typeface="Calibri"/>
                <a:cs typeface="Calibri"/>
                <a:sym typeface="Calibri"/>
              </a:rPr>
              <a:t>3</a:t>
            </a:r>
            <a:r>
              <a:rPr lang="is-IS" sz="3200" b="0" i="0" u="none" strike="noStrike" cap="none">
                <a:solidFill>
                  <a:schemeClr val="dk1"/>
                </a:solidFill>
                <a:latin typeface="Calibri"/>
                <a:ea typeface="Calibri"/>
                <a:cs typeface="Calibri"/>
                <a:sym typeface="Calibri"/>
              </a:rPr>
              <a:t> of basalt lava and clouds of poisonous hydrofluoric acid and sulfur dioxide compounds that killed over 50% of Iceland's livestock and killed 25% of the island's human population. 10 000 people died. </a:t>
            </a:r>
          </a:p>
          <a:p>
            <a:pPr marL="0" marR="0" lvl="0" indent="0" algn="l" rtl="0">
              <a:spcBef>
                <a:spcPts val="640"/>
              </a:spcBef>
              <a:buClr>
                <a:schemeClr val="dk1"/>
              </a:buClr>
              <a:buSzPct val="25000"/>
              <a:buFont typeface="Arial"/>
              <a:buNone/>
            </a:pPr>
            <a:r>
              <a:rPr lang="is-IS" sz="3200" b="0" i="0" u="sng" strike="noStrike" cap="none">
                <a:solidFill>
                  <a:schemeClr val="hlink"/>
                </a:solidFill>
                <a:latin typeface="Calibri"/>
                <a:ea typeface="Calibri"/>
                <a:cs typeface="Calibri"/>
                <a:sym typeface="Calibri"/>
                <a:hlinkClick r:id="rId3"/>
              </a:rPr>
              <a:t>https://youtu.be/blDXgde1Tpg?t=7m25s</a:t>
            </a:r>
          </a:p>
        </p:txBody>
      </p:sp>
      <p:pic>
        <p:nvPicPr>
          <p:cNvPr id="176" name="Shape 176"/>
          <p:cNvPicPr preferRelativeResize="0"/>
          <p:nvPr/>
        </p:nvPicPr>
        <p:blipFill rotWithShape="1">
          <a:blip r:embed="rId4">
            <a:alphaModFix/>
          </a:blip>
          <a:srcRect/>
          <a:stretch/>
        </p:blipFill>
        <p:spPr>
          <a:xfrm>
            <a:off x="6189142" y="0"/>
            <a:ext cx="2954858" cy="1584121"/>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7200" y="-99391"/>
            <a:ext cx="8229600" cy="151703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is-IS" sz="4400" b="0" i="0" u="none" strike="noStrike" cap="none">
                <a:solidFill>
                  <a:schemeClr val="dk1"/>
                </a:solidFill>
                <a:latin typeface="Calibri"/>
                <a:ea typeface="Calibri"/>
                <a:cs typeface="Calibri"/>
                <a:sym typeface="Calibri"/>
              </a:rPr>
              <a:t>Hekla</a:t>
            </a:r>
          </a:p>
        </p:txBody>
      </p:sp>
      <p:sp>
        <p:nvSpPr>
          <p:cNvPr id="182" name="Shape 182"/>
          <p:cNvSpPr txBox="1">
            <a:spLocks noGrp="1"/>
          </p:cNvSpPr>
          <p:nvPr>
            <p:ph type="body" idx="1"/>
          </p:nvPr>
        </p:nvSpPr>
        <p:spPr>
          <a:xfrm>
            <a:off x="457200" y="980728"/>
            <a:ext cx="8229600" cy="514543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is-IS" sz="3200" b="0" i="0" u="none" strike="noStrike" cap="none">
                <a:solidFill>
                  <a:schemeClr val="dk1"/>
                </a:solidFill>
                <a:latin typeface="Calibri"/>
                <a:ea typeface="Calibri"/>
                <a:cs typeface="Calibri"/>
                <a:sym typeface="Calibri"/>
              </a:rPr>
              <a:t>Hekla is one of Iceland's most active volcanoes. </a:t>
            </a:r>
          </a:p>
          <a:p>
            <a:pPr marL="0" marR="0" lvl="0" indent="0" algn="l" rtl="0">
              <a:spcBef>
                <a:spcPts val="640"/>
              </a:spcBef>
              <a:spcAft>
                <a:spcPts val="0"/>
              </a:spcAft>
              <a:buClr>
                <a:schemeClr val="dk1"/>
              </a:buClr>
              <a:buSzPct val="25000"/>
              <a:buFont typeface="Arial"/>
              <a:buNone/>
            </a:pPr>
            <a:r>
              <a:rPr lang="is-IS" sz="3200" b="0" i="0" u="none" strike="noStrike" cap="none">
                <a:solidFill>
                  <a:schemeClr val="dk1"/>
                </a:solidFill>
                <a:latin typeface="Calibri"/>
                <a:ea typeface="Calibri"/>
                <a:cs typeface="Calibri"/>
                <a:sym typeface="Calibri"/>
              </a:rPr>
              <a:t>Over 20 eruptions have occurred in and around the volcano since 874. </a:t>
            </a:r>
          </a:p>
          <a:p>
            <a:pPr marL="0" marR="0" lvl="0" indent="0" algn="l" rtl="0">
              <a:spcBef>
                <a:spcPts val="640"/>
              </a:spcBef>
              <a:buClr>
                <a:schemeClr val="dk1"/>
              </a:buClr>
              <a:buSzPct val="25000"/>
              <a:buFont typeface="Arial"/>
              <a:buNone/>
            </a:pPr>
            <a:r>
              <a:rPr lang="is-IS" sz="3200" b="0" i="0" u="none" strike="noStrike" cap="none">
                <a:solidFill>
                  <a:schemeClr val="dk1"/>
                </a:solidFill>
                <a:latin typeface="Calibri"/>
                <a:ea typeface="Calibri"/>
                <a:cs typeface="Calibri"/>
                <a:sym typeface="Calibri"/>
              </a:rPr>
              <a:t>During the Middle Ages, Europeans called the volcano the "Gateway to Hell".</a:t>
            </a:r>
          </a:p>
        </p:txBody>
      </p:sp>
      <p:pic>
        <p:nvPicPr>
          <p:cNvPr id="183" name="Shape 183"/>
          <p:cNvPicPr preferRelativeResize="0"/>
          <p:nvPr/>
        </p:nvPicPr>
        <p:blipFill rotWithShape="1">
          <a:blip r:embed="rId3">
            <a:alphaModFix/>
          </a:blip>
          <a:srcRect/>
          <a:stretch/>
        </p:blipFill>
        <p:spPr>
          <a:xfrm>
            <a:off x="1763688" y="3933055"/>
            <a:ext cx="5472607" cy="2683682"/>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is-IS" sz="4400" b="0" i="0" u="none" strike="noStrike" cap="none">
                <a:solidFill>
                  <a:schemeClr val="dk1"/>
                </a:solidFill>
                <a:latin typeface="Calibri"/>
                <a:ea typeface="Calibri"/>
                <a:cs typeface="Calibri"/>
                <a:sym typeface="Calibri"/>
              </a:rPr>
              <a:t>Heimaey</a:t>
            </a:r>
          </a:p>
        </p:txBody>
      </p:sp>
      <p:sp>
        <p:nvSpPr>
          <p:cNvPr id="189" name="Shape 18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is-IS" sz="3200" b="0" i="0" u="none" strike="noStrike" cap="none">
                <a:solidFill>
                  <a:schemeClr val="dk1"/>
                </a:solidFill>
                <a:latin typeface="Calibri"/>
                <a:ea typeface="Calibri"/>
                <a:cs typeface="Calibri"/>
                <a:sym typeface="Calibri"/>
              </a:rPr>
              <a:t>On 21 January 1973, a series of small tremors began to occur around Heimaey. At about 01:55 on 23 January, a fissure opened up on the eastern side of the island, barely a kilometre away from the centre of the town of Heimaey. The eruption in Heimaey had started.  </a:t>
            </a:r>
          </a:p>
          <a:p>
            <a:pPr marL="0" marR="0" lvl="0" indent="0" algn="l" rtl="0">
              <a:lnSpc>
                <a:spcPct val="90000"/>
              </a:lnSpc>
              <a:spcBef>
                <a:spcPts val="640"/>
              </a:spcBef>
              <a:spcAft>
                <a:spcPts val="0"/>
              </a:spcAft>
              <a:buClr>
                <a:schemeClr val="dk1"/>
              </a:buClr>
              <a:buSzPct val="25000"/>
              <a:buFont typeface="Arial"/>
              <a:buNone/>
            </a:pPr>
            <a:r>
              <a:rPr lang="is-IS" sz="3200" b="0" i="0" u="sng" strike="noStrike" cap="none">
                <a:solidFill>
                  <a:schemeClr val="hlink"/>
                </a:solidFill>
                <a:latin typeface="Calibri"/>
                <a:ea typeface="Calibri"/>
                <a:cs typeface="Calibri"/>
                <a:sym typeface="Calibri"/>
                <a:hlinkClick r:id="rId3"/>
              </a:rPr>
              <a:t>https://www.youtube.com/watch?v=ghl33n26d44</a:t>
            </a:r>
          </a:p>
          <a:p>
            <a:pPr marL="0" marR="0" lvl="0" indent="0" algn="l" rtl="0">
              <a:lnSpc>
                <a:spcPct val="90000"/>
              </a:lnSpc>
              <a:spcBef>
                <a:spcPts val="640"/>
              </a:spcBef>
              <a:buClr>
                <a:schemeClr val="dk1"/>
              </a:buClr>
              <a:buSzPct val="25000"/>
              <a:buFont typeface="Arial"/>
              <a:buNone/>
            </a:pPr>
            <a:r>
              <a:rPr lang="is-IS" sz="3200" b="0" i="0" u="sng" strike="noStrike" cap="none">
                <a:solidFill>
                  <a:schemeClr val="hlink"/>
                </a:solidFill>
                <a:latin typeface="Calibri"/>
                <a:ea typeface="Calibri"/>
                <a:cs typeface="Calibri"/>
                <a:sym typeface="Calibri"/>
                <a:hlinkClick r:id="rId4"/>
              </a:rPr>
              <a:t>https://youtu.be/blDXgde1Tpg?t=26m1s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is-IS" sz="4400" b="0" i="0" u="none" strike="noStrike" cap="none">
                <a:solidFill>
                  <a:schemeClr val="dk1"/>
                </a:solidFill>
                <a:latin typeface="Calibri"/>
                <a:ea typeface="Calibri"/>
                <a:cs typeface="Calibri"/>
                <a:sym typeface="Calibri"/>
              </a:rPr>
              <a:t>Eyjafjallajökull</a:t>
            </a:r>
          </a:p>
        </p:txBody>
      </p:sp>
      <p:sp>
        <p:nvSpPr>
          <p:cNvPr id="195" name="Shape 19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is-IS" sz="3200" b="0" i="0" u="none" strike="noStrike" cap="none">
                <a:solidFill>
                  <a:schemeClr val="dk1"/>
                </a:solidFill>
                <a:latin typeface="Calibri"/>
                <a:ea typeface="Calibri"/>
                <a:cs typeface="Calibri"/>
                <a:sym typeface="Calibri"/>
              </a:rPr>
              <a:t>It was in April in the year 2010 that the eruptions of Eyjafjallajökull  started. It was a small volcanic eruptions but caused enormous disruption to air travel across western and northern Europe. The eruption was declared officially over in October 2010.  </a:t>
            </a:r>
          </a:p>
          <a:p>
            <a:pPr marL="0" marR="0" lvl="0" indent="0" algn="l" rtl="0">
              <a:lnSpc>
                <a:spcPct val="90000"/>
              </a:lnSpc>
              <a:spcBef>
                <a:spcPts val="640"/>
              </a:spcBef>
              <a:spcAft>
                <a:spcPts val="0"/>
              </a:spcAft>
              <a:buClr>
                <a:schemeClr val="dk1"/>
              </a:buClr>
              <a:buSzPct val="25000"/>
              <a:buFont typeface="Arial"/>
              <a:buNone/>
            </a:pPr>
            <a:r>
              <a:rPr lang="is-IS" sz="3200" b="0" i="0" u="none" strike="noStrike" cap="none">
                <a:solidFill>
                  <a:schemeClr val="dk1"/>
                </a:solidFill>
                <a:latin typeface="Calibri"/>
                <a:ea typeface="Calibri"/>
                <a:cs typeface="Calibri"/>
                <a:sym typeface="Calibri"/>
              </a:rPr>
              <a:t>About 20 countries closed their </a:t>
            </a:r>
          </a:p>
          <a:p>
            <a:pPr marL="0" marR="0" lvl="0" indent="0" algn="l" rtl="0">
              <a:lnSpc>
                <a:spcPct val="90000"/>
              </a:lnSpc>
              <a:spcBef>
                <a:spcPts val="640"/>
              </a:spcBef>
              <a:spcAft>
                <a:spcPts val="0"/>
              </a:spcAft>
              <a:buClr>
                <a:schemeClr val="dk1"/>
              </a:buClr>
              <a:buSzPct val="25000"/>
              <a:buFont typeface="Arial"/>
              <a:buNone/>
            </a:pPr>
            <a:r>
              <a:rPr lang="is-IS" sz="3200" b="0" i="0" u="none" strike="noStrike" cap="none">
                <a:solidFill>
                  <a:schemeClr val="dk1"/>
                </a:solidFill>
                <a:latin typeface="Calibri"/>
                <a:ea typeface="Calibri"/>
                <a:cs typeface="Calibri"/>
                <a:sym typeface="Calibri"/>
              </a:rPr>
              <a:t>airspace to commercial jet traffic </a:t>
            </a:r>
          </a:p>
          <a:p>
            <a:pPr marL="0" marR="0" lvl="0" indent="0" algn="l" rtl="0">
              <a:lnSpc>
                <a:spcPct val="90000"/>
              </a:lnSpc>
              <a:spcBef>
                <a:spcPts val="640"/>
              </a:spcBef>
              <a:buClr>
                <a:schemeClr val="dk1"/>
              </a:buClr>
              <a:buSzPct val="25000"/>
              <a:buFont typeface="Arial"/>
              <a:buNone/>
            </a:pPr>
            <a:r>
              <a:rPr lang="is-IS" sz="3200" b="0" i="0" u="none" strike="noStrike" cap="none">
                <a:solidFill>
                  <a:schemeClr val="dk1"/>
                </a:solidFill>
                <a:latin typeface="Calibri"/>
                <a:ea typeface="Calibri"/>
                <a:cs typeface="Calibri"/>
                <a:sym typeface="Calibri"/>
              </a:rPr>
              <a:t>and it affected about 10 million travellers.</a:t>
            </a:r>
            <a:r>
              <a:rPr lang="is-IS" sz="3200" b="0" i="0" u="none" strike="noStrike" cap="none" baseline="30000">
                <a:solidFill>
                  <a:schemeClr val="dk1"/>
                </a:solidFill>
                <a:latin typeface="Calibri"/>
                <a:ea typeface="Calibri"/>
                <a:cs typeface="Calibri"/>
                <a:sym typeface="Calibri"/>
              </a:rPr>
              <a:t>[</a:t>
            </a:r>
          </a:p>
        </p:txBody>
      </p:sp>
      <p:pic>
        <p:nvPicPr>
          <p:cNvPr id="196" name="Shape 196"/>
          <p:cNvPicPr preferRelativeResize="0"/>
          <p:nvPr/>
        </p:nvPicPr>
        <p:blipFill rotWithShape="1">
          <a:blip r:embed="rId3">
            <a:alphaModFix/>
          </a:blip>
          <a:srcRect/>
          <a:stretch/>
        </p:blipFill>
        <p:spPr>
          <a:xfrm>
            <a:off x="6275019" y="0"/>
            <a:ext cx="2854835" cy="1647020"/>
          </a:xfrm>
          <a:prstGeom prst="rect">
            <a:avLst/>
          </a:prstGeom>
          <a:noFill/>
          <a:ln>
            <a:noFill/>
          </a:ln>
        </p:spPr>
      </p:pic>
      <p:pic>
        <p:nvPicPr>
          <p:cNvPr id="197" name="Shape 197"/>
          <p:cNvPicPr preferRelativeResize="0"/>
          <p:nvPr/>
        </p:nvPicPr>
        <p:blipFill rotWithShape="1">
          <a:blip r:embed="rId4">
            <a:alphaModFix/>
          </a:blip>
          <a:srcRect/>
          <a:stretch/>
        </p:blipFill>
        <p:spPr>
          <a:xfrm>
            <a:off x="6084167" y="3808660"/>
            <a:ext cx="2390775" cy="1571624"/>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203" name="Shape 20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is-IS" sz="3200" b="0" i="0" u="sng" strike="noStrike" cap="none">
                <a:solidFill>
                  <a:schemeClr val="hlink"/>
                </a:solidFill>
                <a:latin typeface="Calibri"/>
                <a:ea typeface="Calibri"/>
                <a:cs typeface="Calibri"/>
                <a:sym typeface="Calibri"/>
                <a:hlinkClick r:id="rId3"/>
              </a:rPr>
              <a:t>https://youtu.be/MlH7pCK4H-s?t=56s</a:t>
            </a:r>
          </a:p>
          <a:p>
            <a:pPr marL="0" marR="0" lvl="0" indent="0" algn="l" rtl="0">
              <a:spcBef>
                <a:spcPts val="640"/>
              </a:spcBef>
              <a:buClr>
                <a:schemeClr val="dk1"/>
              </a:buClr>
              <a:buSzPct val="25000"/>
              <a:buFont typeface="Arial"/>
              <a:buNone/>
            </a:pPr>
            <a:r>
              <a:rPr lang="is-IS" sz="3200" b="0" i="0" u="sng" strike="noStrike" cap="none">
                <a:solidFill>
                  <a:schemeClr val="hlink"/>
                </a:solidFill>
                <a:latin typeface="Calibri"/>
                <a:ea typeface="Calibri"/>
                <a:cs typeface="Calibri"/>
                <a:sym typeface="Calibri"/>
                <a:hlinkClick r:id="rId4"/>
              </a:rPr>
              <a:t>https://www.youtube.com/watch?t=53&amp;v=PafDMB8IBvI</a:t>
            </a:r>
            <a:r>
              <a:rPr lang="is-IS" sz="3200" b="0" i="0" u="none" strike="noStrike" cap="none">
                <a:solidFill>
                  <a:schemeClr val="dk1"/>
                </a:solidFill>
                <a:latin typeface="Calibri"/>
                <a:ea typeface="Calibri"/>
                <a:cs typeface="Calibri"/>
                <a:sym typeface="Calibri"/>
              </a:rPr>
              <a:t> (Wolter Mitty)</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is-IS" sz="4400" b="0" i="0" u="none" strike="noStrike" cap="none">
                <a:solidFill>
                  <a:schemeClr val="dk1"/>
                </a:solidFill>
                <a:latin typeface="Calibri"/>
                <a:ea typeface="Calibri"/>
                <a:cs typeface="Calibri"/>
                <a:sym typeface="Calibri"/>
              </a:rPr>
              <a:t>Holuhraun</a:t>
            </a:r>
          </a:p>
        </p:txBody>
      </p:sp>
      <p:sp>
        <p:nvSpPr>
          <p:cNvPr id="209" name="Shape 209"/>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is-IS" sz="2960" b="0" i="0" u="none" strike="noStrike" cap="none">
                <a:solidFill>
                  <a:schemeClr val="dk1"/>
                </a:solidFill>
                <a:latin typeface="Calibri"/>
                <a:ea typeface="Calibri"/>
                <a:cs typeface="Calibri"/>
                <a:sym typeface="Calibri"/>
              </a:rPr>
              <a:t>The lava flow is considered to be the largest since the Laki eruption of 1783.  It covere 70  km</a:t>
            </a:r>
            <a:r>
              <a:rPr lang="is-IS" sz="2960" b="0" i="0" u="none" strike="noStrike" cap="none" baseline="30000">
                <a:solidFill>
                  <a:schemeClr val="dk1"/>
                </a:solidFill>
                <a:latin typeface="Calibri"/>
                <a:ea typeface="Calibri"/>
                <a:cs typeface="Calibri"/>
                <a:sym typeface="Calibri"/>
              </a:rPr>
              <a:t>2 </a:t>
            </a:r>
            <a:r>
              <a:rPr lang="is-IS" sz="2960" b="0" i="0" u="none" strike="noStrike" cap="none">
                <a:solidFill>
                  <a:schemeClr val="dk1"/>
                </a:solidFill>
                <a:latin typeface="Calibri"/>
                <a:ea typeface="Calibri"/>
                <a:cs typeface="Calibri"/>
                <a:sym typeface="Calibri"/>
              </a:rPr>
              <a:t>and it is more than 1 km</a:t>
            </a:r>
            <a:r>
              <a:rPr lang="is-IS" sz="2960" b="0" i="0" u="none" strike="noStrike" cap="none" baseline="30000">
                <a:solidFill>
                  <a:schemeClr val="dk1"/>
                </a:solidFill>
                <a:latin typeface="Calibri"/>
                <a:ea typeface="Calibri"/>
                <a:cs typeface="Calibri"/>
                <a:sym typeface="Calibri"/>
              </a:rPr>
              <a:t>3</a:t>
            </a:r>
            <a:r>
              <a:rPr lang="is-IS" sz="2960" b="0" i="0" u="none" strike="noStrike" cap="none">
                <a:solidFill>
                  <a:schemeClr val="dk1"/>
                </a:solidFill>
                <a:latin typeface="Calibri"/>
                <a:ea typeface="Calibri"/>
                <a:cs typeface="Calibri"/>
                <a:sym typeface="Calibri"/>
              </a:rPr>
              <a:t> in volume. </a:t>
            </a:r>
          </a:p>
          <a:p>
            <a:pPr marL="0" marR="0" lvl="0" indent="0" algn="l" rtl="0">
              <a:lnSpc>
                <a:spcPct val="90000"/>
              </a:lnSpc>
              <a:spcBef>
                <a:spcPts val="592"/>
              </a:spcBef>
              <a:spcAft>
                <a:spcPts val="0"/>
              </a:spcAft>
              <a:buClr>
                <a:schemeClr val="dk1"/>
              </a:buClr>
              <a:buSzPct val="25000"/>
              <a:buFont typeface="Arial"/>
              <a:buNone/>
            </a:pPr>
            <a:r>
              <a:rPr lang="is-IS" sz="2960" b="0" i="0" u="none" strike="noStrike" cap="none">
                <a:solidFill>
                  <a:schemeClr val="dk1"/>
                </a:solidFill>
                <a:latin typeface="Calibri"/>
                <a:ea typeface="Calibri"/>
                <a:cs typeface="Calibri"/>
                <a:sym typeface="Calibri"/>
              </a:rPr>
              <a:t>This time there were no ash in the air but pollution in the atmosphere  was high all the time that erupted and traffic was forbidden on the volcano territory. Scientists were the only people that could travelled to Holuhraun. </a:t>
            </a:r>
          </a:p>
          <a:p>
            <a:pPr marL="0" marR="0" lvl="0" indent="0" algn="l" rtl="0">
              <a:lnSpc>
                <a:spcPct val="90000"/>
              </a:lnSpc>
              <a:spcBef>
                <a:spcPts val="592"/>
              </a:spcBef>
              <a:spcAft>
                <a:spcPts val="0"/>
              </a:spcAft>
              <a:buClr>
                <a:schemeClr val="dk1"/>
              </a:buClr>
              <a:buSzPct val="25000"/>
              <a:buFont typeface="Arial"/>
              <a:buNone/>
            </a:pPr>
            <a:endParaRPr sz="2960" b="0" i="0" u="none" strike="noStrike" cap="none">
              <a:solidFill>
                <a:schemeClr val="dk1"/>
              </a:solidFill>
              <a:latin typeface="Calibri"/>
              <a:ea typeface="Calibri"/>
              <a:cs typeface="Calibri"/>
              <a:sym typeface="Calibri"/>
            </a:endParaRPr>
          </a:p>
          <a:p>
            <a:pPr marL="0" marR="0" lvl="0" indent="0" algn="l" rtl="0">
              <a:lnSpc>
                <a:spcPct val="90000"/>
              </a:lnSpc>
              <a:spcBef>
                <a:spcPts val="592"/>
              </a:spcBef>
              <a:spcAft>
                <a:spcPts val="0"/>
              </a:spcAft>
              <a:buClr>
                <a:schemeClr val="dk1"/>
              </a:buClr>
              <a:buSzPct val="25000"/>
              <a:buFont typeface="Arial"/>
              <a:buNone/>
            </a:pPr>
            <a:r>
              <a:rPr lang="is-IS" sz="2960" b="0" i="0" u="sng" strike="noStrike" cap="none">
                <a:solidFill>
                  <a:schemeClr val="hlink"/>
                </a:solidFill>
                <a:latin typeface="Calibri"/>
                <a:ea typeface="Calibri"/>
                <a:cs typeface="Calibri"/>
                <a:sym typeface="Calibri"/>
                <a:hlinkClick r:id="rId3"/>
              </a:rPr>
              <a:t>https://www.youtube.com/watch?v=OaFmvdbff-8</a:t>
            </a:r>
          </a:p>
          <a:p>
            <a:pPr marL="0" marR="0" lvl="0" indent="0" algn="l" rtl="0">
              <a:lnSpc>
                <a:spcPct val="90000"/>
              </a:lnSpc>
              <a:spcBef>
                <a:spcPts val="592"/>
              </a:spcBef>
              <a:buClr>
                <a:schemeClr val="dk1"/>
              </a:buClr>
              <a:buSzPct val="25000"/>
              <a:buFont typeface="Arial"/>
              <a:buNone/>
            </a:pPr>
            <a:endParaRPr sz="296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is-IS" sz="3959" b="0" i="0" u="none" strike="noStrike" cap="none">
                <a:solidFill>
                  <a:schemeClr val="dk1"/>
                </a:solidFill>
                <a:latin typeface="Calibri"/>
                <a:ea typeface="Calibri"/>
                <a:cs typeface="Calibri"/>
                <a:sym typeface="Calibri"/>
              </a:rPr>
              <a:t>Northern lights </a:t>
            </a:r>
            <a:br>
              <a:rPr lang="is-IS" sz="3959" b="0" i="0" u="none" strike="noStrike" cap="none">
                <a:solidFill>
                  <a:schemeClr val="dk1"/>
                </a:solidFill>
                <a:latin typeface="Calibri"/>
                <a:ea typeface="Calibri"/>
                <a:cs typeface="Calibri"/>
                <a:sym typeface="Calibri"/>
              </a:rPr>
            </a:br>
            <a:r>
              <a:rPr lang="is-IS" sz="3959" b="0" i="0" u="none" strike="noStrike" cap="none">
                <a:solidFill>
                  <a:schemeClr val="dk1"/>
                </a:solidFill>
                <a:latin typeface="Calibri"/>
                <a:ea typeface="Calibri"/>
                <a:cs typeface="Calibri"/>
                <a:sym typeface="Calibri"/>
              </a:rPr>
              <a:t>in Iceland</a:t>
            </a:r>
            <a:br>
              <a:rPr lang="is-IS" sz="3959" b="0" i="0" u="none" strike="noStrike" cap="none">
                <a:solidFill>
                  <a:schemeClr val="dk1"/>
                </a:solidFill>
                <a:latin typeface="Calibri"/>
                <a:ea typeface="Calibri"/>
                <a:cs typeface="Calibri"/>
                <a:sym typeface="Calibri"/>
              </a:rPr>
            </a:br>
            <a:endParaRPr lang="is-IS" sz="3959" b="0" i="0" u="none" strike="noStrike" cap="none">
              <a:solidFill>
                <a:schemeClr val="dk1"/>
              </a:solidFill>
              <a:latin typeface="Calibri"/>
              <a:ea typeface="Calibri"/>
              <a:cs typeface="Calibri"/>
              <a:sym typeface="Calibri"/>
            </a:endParaRPr>
          </a:p>
        </p:txBody>
      </p:sp>
      <p:sp>
        <p:nvSpPr>
          <p:cNvPr id="215" name="Shape 215"/>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is-IS" sz="2960" b="0" i="0" u="none" strike="noStrike" cap="none">
                <a:solidFill>
                  <a:schemeClr val="dk1"/>
                </a:solidFill>
                <a:latin typeface="Calibri"/>
                <a:ea typeface="Calibri"/>
                <a:cs typeface="Calibri"/>
                <a:sym typeface="Calibri"/>
              </a:rPr>
              <a:t>The northern lights are the result of electrically charged particles from the sun colliding with gaseous particles in the Earth’s atmosphere, causing displays of bright, colourful dancing lights. </a:t>
            </a:r>
          </a:p>
          <a:p>
            <a:pPr marL="0" marR="0" lvl="0" indent="0" algn="l" rtl="0">
              <a:lnSpc>
                <a:spcPct val="90000"/>
              </a:lnSpc>
              <a:spcBef>
                <a:spcPts val="592"/>
              </a:spcBef>
              <a:spcAft>
                <a:spcPts val="0"/>
              </a:spcAft>
              <a:buClr>
                <a:schemeClr val="dk1"/>
              </a:buClr>
              <a:buSzPct val="25000"/>
              <a:buFont typeface="Arial"/>
              <a:buNone/>
            </a:pPr>
            <a:r>
              <a:rPr lang="is-IS" sz="2960" b="0" i="0" u="none" strike="noStrike" cap="none">
                <a:solidFill>
                  <a:schemeClr val="dk1"/>
                </a:solidFill>
                <a:latin typeface="Calibri"/>
                <a:ea typeface="Calibri"/>
                <a:cs typeface="Calibri"/>
                <a:sym typeface="Calibri"/>
              </a:rPr>
              <a:t>They are visible in the magnetic polar regions of the northern and southern hemispheres and they can range in coulour from white, green, pink and purple. The best season to see the northern lights in Iceland is from September to mid-April. </a:t>
            </a:r>
            <a:r>
              <a:rPr lang="is-IS" sz="2960" b="0" i="0" u="sng" strike="noStrike" cap="none">
                <a:solidFill>
                  <a:schemeClr val="hlink"/>
                </a:solidFill>
                <a:latin typeface="Calibri"/>
                <a:ea typeface="Calibri"/>
                <a:cs typeface="Calibri"/>
                <a:sym typeface="Calibri"/>
                <a:hlinkClick r:id="rId3"/>
              </a:rPr>
              <a:t>https://www.youtube.com/watch?v=EtLBi_v02ks</a:t>
            </a:r>
          </a:p>
          <a:p>
            <a:pPr marL="0" marR="0" lvl="0" indent="0" algn="l" rtl="0">
              <a:lnSpc>
                <a:spcPct val="90000"/>
              </a:lnSpc>
              <a:spcBef>
                <a:spcPts val="592"/>
              </a:spcBef>
              <a:buClr>
                <a:schemeClr val="dk1"/>
              </a:buClr>
              <a:buSzPct val="25000"/>
              <a:buFont typeface="Arial"/>
              <a:buNone/>
            </a:pPr>
            <a:endParaRPr sz="2960" b="0" i="0" u="none" strike="noStrike" cap="none">
              <a:solidFill>
                <a:schemeClr val="dk1"/>
              </a:solidFill>
              <a:latin typeface="Calibri"/>
              <a:ea typeface="Calibri"/>
              <a:cs typeface="Calibri"/>
              <a:sym typeface="Calibri"/>
            </a:endParaRPr>
          </a:p>
        </p:txBody>
      </p:sp>
      <p:pic>
        <p:nvPicPr>
          <p:cNvPr id="216" name="Shape 216"/>
          <p:cNvPicPr preferRelativeResize="0"/>
          <p:nvPr/>
        </p:nvPicPr>
        <p:blipFill rotWithShape="1">
          <a:blip r:embed="rId4">
            <a:alphaModFix/>
          </a:blip>
          <a:srcRect/>
          <a:stretch/>
        </p:blipFill>
        <p:spPr>
          <a:xfrm>
            <a:off x="5661867" y="0"/>
            <a:ext cx="3471292" cy="1617974"/>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is-IS" sz="3959" b="0" i="0" u="none" strike="noStrike" cap="none">
                <a:solidFill>
                  <a:schemeClr val="dk1"/>
                </a:solidFill>
                <a:latin typeface="Calibri"/>
                <a:ea typeface="Calibri"/>
                <a:cs typeface="Calibri"/>
                <a:sym typeface="Calibri"/>
              </a:rPr>
              <a:t>Iceland is  located between the North Atlantic and the Arctic Ocean</a:t>
            </a:r>
          </a:p>
        </p:txBody>
      </p:sp>
      <p:pic>
        <p:nvPicPr>
          <p:cNvPr id="97" name="Shape 97"/>
          <p:cNvPicPr preferRelativeResize="0">
            <a:picLocks noGrp="1"/>
          </p:cNvPicPr>
          <p:nvPr>
            <p:ph type="body" idx="1"/>
          </p:nvPr>
        </p:nvPicPr>
        <p:blipFill rotWithShape="1">
          <a:blip r:embed="rId3">
            <a:alphaModFix/>
          </a:blip>
          <a:srcRect/>
          <a:stretch/>
        </p:blipFill>
        <p:spPr>
          <a:xfrm>
            <a:off x="1802130" y="2022950"/>
            <a:ext cx="5539740" cy="3680459"/>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222" name="Shape 22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is-IS" sz="3200" b="0" i="0" u="sng" strike="noStrike" cap="none">
                <a:solidFill>
                  <a:schemeClr val="hlink"/>
                </a:solidFill>
                <a:latin typeface="Calibri"/>
                <a:ea typeface="Calibri"/>
                <a:cs typeface="Calibri"/>
                <a:sym typeface="Calibri"/>
                <a:hlinkClick r:id="rId3"/>
              </a:rPr>
              <a:t>http://bushostelreykjavik.com/last-mcdonalds-in-iceland</a:t>
            </a:r>
          </a:p>
          <a:p>
            <a:pPr marL="342900" marR="0" lvl="0" indent="-342900" algn="l" rtl="0">
              <a:spcBef>
                <a:spcPts val="640"/>
              </a:spcBef>
              <a:spcAft>
                <a:spcPts val="0"/>
              </a:spcAft>
              <a:buClr>
                <a:schemeClr val="dk1"/>
              </a:buClr>
              <a:buSzPct val="100000"/>
              <a:buFont typeface="Arial"/>
              <a:buChar char="•"/>
            </a:pPr>
            <a:r>
              <a:rPr lang="is-IS" sz="3200" b="0" i="0" u="sng" strike="noStrike" cap="none">
                <a:solidFill>
                  <a:schemeClr val="hlink"/>
                </a:solidFill>
                <a:latin typeface="Calibri"/>
                <a:ea typeface="Calibri"/>
                <a:cs typeface="Calibri"/>
                <a:sym typeface="Calibri"/>
                <a:hlinkClick r:id="rId4"/>
              </a:rPr>
              <a:t>http://www.theguardian.com/commentisfree/2013/apr/18/iceland-anti-incest-app</a:t>
            </a:r>
          </a:p>
          <a:p>
            <a:pPr marL="342900" marR="0" lvl="0" indent="-342900" algn="l" rtl="0">
              <a:spcBef>
                <a:spcPts val="640"/>
              </a:spcBef>
              <a:spcAft>
                <a:spcPts val="0"/>
              </a:spcAft>
              <a:buClr>
                <a:schemeClr val="dk1"/>
              </a:buClr>
              <a:buSzPct val="100000"/>
              <a:buFont typeface="Arial"/>
              <a:buChar char="•"/>
            </a:pPr>
            <a:r>
              <a:rPr lang="is-IS" sz="3200" b="0" i="0" u="sng" strike="noStrike" cap="none">
                <a:solidFill>
                  <a:schemeClr val="hlink"/>
                </a:solidFill>
                <a:latin typeface="Calibri"/>
                <a:ea typeface="Calibri"/>
                <a:cs typeface="Calibri"/>
                <a:sym typeface="Calibri"/>
                <a:hlinkClick r:id="rId5"/>
              </a:rPr>
              <a:t>http://travel-wonders.com/2009/09/28/the-icelandic-phonebook-surprise/</a:t>
            </a:r>
          </a:p>
          <a:p>
            <a:pPr marL="342900" marR="0" lvl="0" indent="-342900" algn="l" rtl="0">
              <a:spcBef>
                <a:spcPts val="640"/>
              </a:spcBef>
              <a:buClr>
                <a:schemeClr val="dk1"/>
              </a:buClr>
              <a:buSzPct val="100000"/>
              <a:buFont typeface="Arial"/>
              <a:buChar char="•"/>
            </a:pPr>
            <a:r>
              <a:rPr lang="is-IS" sz="3200" b="0" i="0" u="sng" strike="noStrike" cap="none">
                <a:solidFill>
                  <a:schemeClr val="hlink"/>
                </a:solidFill>
                <a:latin typeface="Calibri"/>
                <a:ea typeface="Calibri"/>
                <a:cs typeface="Calibri"/>
                <a:sym typeface="Calibri"/>
                <a:hlinkClick r:id="rId6"/>
              </a:rPr>
              <a:t>http://www.wizzed.com/13-crazy-and-weird-facts-about-iceland/2/</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548679"/>
            <a:ext cx="8229600" cy="1584175"/>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is-IS" sz="2880" b="0" i="0" u="none" strike="noStrike" cap="none">
                <a:solidFill>
                  <a:schemeClr val="dk1"/>
                </a:solidFill>
                <a:latin typeface="Calibri"/>
                <a:ea typeface="Calibri"/>
                <a:cs typeface="Calibri"/>
                <a:sym typeface="Calibri"/>
              </a:rPr>
              <a:t>Iceland is part of the Mid-Atlantic Ridge. The ridge marks the boundary between the Eurasian and North American Plates.  Iceland was created by rifting and accretion through volcanism along the ridge.</a:t>
            </a:r>
            <a:br>
              <a:rPr lang="is-IS" sz="2880" b="0" i="0" u="none" strike="noStrike" cap="none">
                <a:solidFill>
                  <a:schemeClr val="dk1"/>
                </a:solidFill>
                <a:latin typeface="Calibri"/>
                <a:ea typeface="Calibri"/>
                <a:cs typeface="Calibri"/>
                <a:sym typeface="Calibri"/>
              </a:rPr>
            </a:br>
            <a:endParaRPr lang="is-IS" sz="2880" b="0" i="0" u="none" strike="noStrike" cap="none">
              <a:solidFill>
                <a:schemeClr val="dk1"/>
              </a:solidFill>
              <a:latin typeface="Calibri"/>
              <a:ea typeface="Calibri"/>
              <a:cs typeface="Calibri"/>
              <a:sym typeface="Calibri"/>
            </a:endParaRPr>
          </a:p>
        </p:txBody>
      </p:sp>
      <p:pic>
        <p:nvPicPr>
          <p:cNvPr id="104" name="Shape 104"/>
          <p:cNvPicPr preferRelativeResize="0">
            <a:picLocks noGrp="1"/>
          </p:cNvPicPr>
          <p:nvPr>
            <p:ph type="body" idx="1"/>
          </p:nvPr>
        </p:nvPicPr>
        <p:blipFill rotWithShape="1">
          <a:blip r:embed="rId3">
            <a:alphaModFix/>
          </a:blip>
          <a:srcRect/>
          <a:stretch/>
        </p:blipFill>
        <p:spPr>
          <a:xfrm>
            <a:off x="683568" y="2492896"/>
            <a:ext cx="1447800" cy="2750819"/>
          </a:xfrm>
          <a:prstGeom prst="rect">
            <a:avLst/>
          </a:prstGeom>
          <a:noFill/>
          <a:ln>
            <a:noFill/>
          </a:ln>
        </p:spPr>
      </p:pic>
      <p:pic>
        <p:nvPicPr>
          <p:cNvPr id="105" name="Shape 105"/>
          <p:cNvPicPr preferRelativeResize="0"/>
          <p:nvPr/>
        </p:nvPicPr>
        <p:blipFill rotWithShape="1">
          <a:blip r:embed="rId4">
            <a:alphaModFix/>
          </a:blip>
          <a:srcRect/>
          <a:stretch/>
        </p:blipFill>
        <p:spPr>
          <a:xfrm>
            <a:off x="2477423" y="2534298"/>
            <a:ext cx="2650604" cy="2709506"/>
          </a:xfrm>
          <a:prstGeom prst="rect">
            <a:avLst/>
          </a:prstGeom>
          <a:noFill/>
          <a:ln>
            <a:noFill/>
          </a:ln>
        </p:spPr>
      </p:pic>
      <p:pic>
        <p:nvPicPr>
          <p:cNvPr id="106" name="Shape 106"/>
          <p:cNvPicPr preferRelativeResize="0"/>
          <p:nvPr/>
        </p:nvPicPr>
        <p:blipFill rotWithShape="1">
          <a:blip r:embed="rId5">
            <a:alphaModFix/>
          </a:blip>
          <a:srcRect/>
          <a:stretch/>
        </p:blipFill>
        <p:spPr>
          <a:xfrm>
            <a:off x="5766955" y="4023207"/>
            <a:ext cx="2723780" cy="1878337"/>
          </a:xfrm>
          <a:prstGeom prst="rect">
            <a:avLst/>
          </a:prstGeom>
          <a:noFill/>
          <a:ln>
            <a:noFill/>
          </a:ln>
        </p:spPr>
      </p:pic>
      <p:pic>
        <p:nvPicPr>
          <p:cNvPr id="107" name="Shape 107"/>
          <p:cNvPicPr preferRelativeResize="0"/>
          <p:nvPr/>
        </p:nvPicPr>
        <p:blipFill rotWithShape="1">
          <a:blip r:embed="rId6">
            <a:alphaModFix/>
          </a:blip>
          <a:srcRect/>
          <a:stretch/>
        </p:blipFill>
        <p:spPr>
          <a:xfrm>
            <a:off x="5713280" y="2013376"/>
            <a:ext cx="2831130" cy="1875673"/>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is-IS" sz="4400" b="0" i="0" u="none" strike="noStrike" cap="none">
                <a:solidFill>
                  <a:schemeClr val="dk1"/>
                </a:solidFill>
                <a:latin typeface="Calibri"/>
                <a:ea typeface="Calibri"/>
                <a:cs typeface="Calibri"/>
                <a:sym typeface="Calibri"/>
              </a:rPr>
              <a:t>Facts about Iceland</a:t>
            </a:r>
          </a:p>
        </p:txBody>
      </p:sp>
      <p:sp>
        <p:nvSpPr>
          <p:cNvPr id="113" name="Shape 113"/>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is-IS" sz="2960" b="0" i="0" u="none" strike="noStrike" cap="none">
                <a:solidFill>
                  <a:schemeClr val="dk1"/>
                </a:solidFill>
                <a:latin typeface="Calibri"/>
                <a:ea typeface="Calibri"/>
                <a:cs typeface="Calibri"/>
                <a:sym typeface="Calibri"/>
              </a:rPr>
              <a:t>Iceland is the Europe's second largest island after Great Britain and the world´s 18</a:t>
            </a:r>
            <a:r>
              <a:rPr lang="is-IS" sz="2960" b="0" i="0" u="none" strike="noStrike" cap="none" baseline="30000">
                <a:solidFill>
                  <a:schemeClr val="dk1"/>
                </a:solidFill>
                <a:latin typeface="Calibri"/>
                <a:ea typeface="Calibri"/>
                <a:cs typeface="Calibri"/>
                <a:sym typeface="Calibri"/>
              </a:rPr>
              <a:t>th</a:t>
            </a:r>
            <a:r>
              <a:rPr lang="is-IS" sz="2960" b="0" i="0" u="none" strike="noStrike" cap="none">
                <a:solidFill>
                  <a:schemeClr val="dk1"/>
                </a:solidFill>
                <a:latin typeface="Calibri"/>
                <a:ea typeface="Calibri"/>
                <a:cs typeface="Calibri"/>
                <a:sym typeface="Calibri"/>
              </a:rPr>
              <a:t> larges. </a:t>
            </a:r>
          </a:p>
          <a:p>
            <a:pPr marL="0" marR="0" lvl="0" indent="0" algn="l" rtl="0">
              <a:lnSpc>
                <a:spcPct val="90000"/>
              </a:lnSpc>
              <a:spcBef>
                <a:spcPts val="592"/>
              </a:spcBef>
              <a:spcAft>
                <a:spcPts val="0"/>
              </a:spcAft>
              <a:buClr>
                <a:schemeClr val="dk1"/>
              </a:buClr>
              <a:buSzPct val="25000"/>
              <a:buFont typeface="Arial"/>
              <a:buNone/>
            </a:pPr>
            <a:r>
              <a:rPr lang="is-IS" sz="2960" b="0" i="0" u="none" strike="noStrike" cap="none">
                <a:solidFill>
                  <a:schemeClr val="dk1"/>
                </a:solidFill>
                <a:latin typeface="Calibri"/>
                <a:ea typeface="Calibri"/>
                <a:cs typeface="Calibri"/>
                <a:sym typeface="Calibri"/>
              </a:rPr>
              <a:t>The island is in size of 103,000 km</a:t>
            </a:r>
            <a:r>
              <a:rPr lang="is-IS" sz="2960" b="0" i="0" u="none" strike="noStrike" cap="none" baseline="30000">
                <a:solidFill>
                  <a:schemeClr val="dk1"/>
                </a:solidFill>
                <a:latin typeface="Calibri"/>
                <a:ea typeface="Calibri"/>
                <a:cs typeface="Calibri"/>
                <a:sym typeface="Calibri"/>
              </a:rPr>
              <a:t>2</a:t>
            </a:r>
            <a:r>
              <a:rPr lang="is-IS" sz="2960" b="0" i="0" u="none" strike="noStrike" cap="none">
                <a:solidFill>
                  <a:schemeClr val="dk1"/>
                </a:solidFill>
                <a:latin typeface="Calibri"/>
                <a:ea typeface="Calibri"/>
                <a:cs typeface="Calibri"/>
                <a:sym typeface="Calibri"/>
              </a:rPr>
              <a:t>. </a:t>
            </a:r>
          </a:p>
          <a:p>
            <a:pPr marL="342900" marR="0" lvl="0" indent="-342900" algn="l" rtl="0">
              <a:lnSpc>
                <a:spcPct val="90000"/>
              </a:lnSpc>
              <a:spcBef>
                <a:spcPts val="592"/>
              </a:spcBef>
              <a:spcAft>
                <a:spcPts val="0"/>
              </a:spcAft>
              <a:buClr>
                <a:schemeClr val="dk1"/>
              </a:buClr>
              <a:buSzPct val="98666"/>
              <a:buFont typeface="Arial"/>
              <a:buChar char="•"/>
            </a:pPr>
            <a:r>
              <a:rPr lang="is-IS" sz="2960" b="0" i="0" u="none" strike="noStrike" cap="none">
                <a:solidFill>
                  <a:schemeClr val="dk1"/>
                </a:solidFill>
                <a:latin typeface="Calibri"/>
                <a:ea typeface="Calibri"/>
                <a:cs typeface="Calibri"/>
                <a:sym typeface="Calibri"/>
              </a:rPr>
              <a:t>62,7% of the country is tundra </a:t>
            </a:r>
          </a:p>
          <a:p>
            <a:pPr marL="342900" marR="0" lvl="0" indent="-342900" algn="l" rtl="0">
              <a:lnSpc>
                <a:spcPct val="90000"/>
              </a:lnSpc>
              <a:spcBef>
                <a:spcPts val="592"/>
              </a:spcBef>
              <a:spcAft>
                <a:spcPts val="0"/>
              </a:spcAft>
              <a:buClr>
                <a:schemeClr val="dk1"/>
              </a:buClr>
              <a:buSzPct val="98666"/>
              <a:buFont typeface="Arial"/>
              <a:buChar char="•"/>
            </a:pPr>
            <a:r>
              <a:rPr lang="is-IS" sz="2960" b="0" i="0" u="none" strike="noStrike" cap="none">
                <a:solidFill>
                  <a:schemeClr val="dk1"/>
                </a:solidFill>
                <a:latin typeface="Calibri"/>
                <a:ea typeface="Calibri"/>
                <a:cs typeface="Calibri"/>
                <a:sym typeface="Calibri"/>
              </a:rPr>
              <a:t>Lakes and glaciers cover 14,3% of its surface</a:t>
            </a:r>
          </a:p>
          <a:p>
            <a:pPr marL="342900" marR="0" lvl="0" indent="-342900" algn="l" rtl="0">
              <a:lnSpc>
                <a:spcPct val="90000"/>
              </a:lnSpc>
              <a:spcBef>
                <a:spcPts val="592"/>
              </a:spcBef>
              <a:spcAft>
                <a:spcPts val="0"/>
              </a:spcAft>
              <a:buClr>
                <a:schemeClr val="dk1"/>
              </a:buClr>
              <a:buSzPct val="98666"/>
              <a:buFont typeface="Arial"/>
              <a:buChar char="•"/>
            </a:pPr>
            <a:r>
              <a:rPr lang="is-IS" sz="2960" b="0" i="0" u="none" strike="noStrike" cap="none">
                <a:solidFill>
                  <a:schemeClr val="dk1"/>
                </a:solidFill>
                <a:latin typeface="Calibri"/>
                <a:ea typeface="Calibri"/>
                <a:cs typeface="Calibri"/>
                <a:sym typeface="Calibri"/>
              </a:rPr>
              <a:t>23% is vegetated.</a:t>
            </a:r>
          </a:p>
          <a:p>
            <a:pPr marL="342900" marR="0" lvl="0" indent="-342900" algn="l" rtl="0">
              <a:lnSpc>
                <a:spcPct val="90000"/>
              </a:lnSpc>
              <a:spcBef>
                <a:spcPts val="592"/>
              </a:spcBef>
              <a:spcAft>
                <a:spcPts val="0"/>
              </a:spcAft>
              <a:buClr>
                <a:schemeClr val="dk1"/>
              </a:buClr>
              <a:buSzPct val="98666"/>
              <a:buFont typeface="Arial"/>
              <a:buChar char="•"/>
            </a:pPr>
            <a:r>
              <a:rPr lang="is-IS" sz="2960" b="0" i="0" u="none" strike="noStrike" cap="none">
                <a:solidFill>
                  <a:schemeClr val="dk1"/>
                </a:solidFill>
                <a:latin typeface="Calibri"/>
                <a:ea typeface="Calibri"/>
                <a:cs typeface="Calibri"/>
                <a:sym typeface="Calibri"/>
              </a:rPr>
              <a:t>The largest lakes are Þórisvatn (83–88 km</a:t>
            </a:r>
            <a:r>
              <a:rPr lang="is-IS" sz="2960" b="0" i="0" u="none" strike="noStrike" cap="none" baseline="30000">
                <a:solidFill>
                  <a:schemeClr val="dk1"/>
                </a:solidFill>
                <a:latin typeface="Calibri"/>
                <a:ea typeface="Calibri"/>
                <a:cs typeface="Calibri"/>
                <a:sym typeface="Calibri"/>
              </a:rPr>
              <a:t>2</a:t>
            </a:r>
            <a:r>
              <a:rPr lang="is-IS" sz="2960" b="0" i="0" u="none" strike="noStrike" cap="none">
                <a:solidFill>
                  <a:schemeClr val="dk1"/>
                </a:solidFill>
                <a:latin typeface="Calibri"/>
                <a:ea typeface="Calibri"/>
                <a:cs typeface="Calibri"/>
                <a:sym typeface="Calibri"/>
              </a:rPr>
              <a:t> ) and Þingvallavatn( 82 km</a:t>
            </a:r>
            <a:r>
              <a:rPr lang="is-IS" sz="2960" b="0" i="0" u="none" strike="noStrike" cap="none" baseline="30000">
                <a:solidFill>
                  <a:schemeClr val="dk1"/>
                </a:solidFill>
                <a:latin typeface="Calibri"/>
                <a:ea typeface="Calibri"/>
                <a:cs typeface="Calibri"/>
                <a:sym typeface="Calibri"/>
              </a:rPr>
              <a:t>2)</a:t>
            </a:r>
          </a:p>
          <a:p>
            <a:pPr marL="342900" marR="0" lvl="0" indent="-342900" algn="l" rtl="0">
              <a:lnSpc>
                <a:spcPct val="90000"/>
              </a:lnSpc>
              <a:spcBef>
                <a:spcPts val="592"/>
              </a:spcBef>
              <a:buClr>
                <a:schemeClr val="dk1"/>
              </a:buClr>
              <a:buSzPct val="98666"/>
              <a:buFont typeface="Arial"/>
              <a:buChar char="•"/>
            </a:pPr>
            <a:r>
              <a:rPr lang="is-IS" sz="2960" b="0" i="0" u="none" strike="noStrike" cap="none">
                <a:solidFill>
                  <a:schemeClr val="dk1"/>
                </a:solidFill>
                <a:latin typeface="Calibri"/>
                <a:ea typeface="Calibri"/>
                <a:cs typeface="Calibri"/>
                <a:sym typeface="Calibri"/>
              </a:rPr>
              <a:t>Jökulsárlón is the deepest lake (248 m)</a:t>
            </a:r>
          </a:p>
        </p:txBody>
      </p:sp>
      <p:pic>
        <p:nvPicPr>
          <p:cNvPr id="114" name="Shape 114"/>
          <p:cNvPicPr preferRelativeResize="0"/>
          <p:nvPr/>
        </p:nvPicPr>
        <p:blipFill rotWithShape="1">
          <a:blip r:embed="rId3">
            <a:alphaModFix/>
          </a:blip>
          <a:srcRect/>
          <a:stretch/>
        </p:blipFill>
        <p:spPr>
          <a:xfrm>
            <a:off x="5364087" y="0"/>
            <a:ext cx="3765847" cy="1634678"/>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is-IS" sz="4400" b="0" i="0" u="none" strike="noStrike" cap="none">
                <a:solidFill>
                  <a:schemeClr val="dk1"/>
                </a:solidFill>
                <a:latin typeface="Calibri"/>
                <a:ea typeface="Calibri"/>
                <a:cs typeface="Calibri"/>
                <a:sym typeface="Calibri"/>
              </a:rPr>
              <a:t>Facts about Iceland</a:t>
            </a:r>
          </a:p>
        </p:txBody>
      </p:sp>
      <p:sp>
        <p:nvSpPr>
          <p:cNvPr id="120" name="Shape 120"/>
          <p:cNvSpPr txBox="1">
            <a:spLocks noGrp="1"/>
          </p:cNvSpPr>
          <p:nvPr>
            <p:ph type="body" idx="1"/>
          </p:nvPr>
        </p:nvSpPr>
        <p:spPr>
          <a:xfrm>
            <a:off x="457200" y="1600200"/>
            <a:ext cx="8363272" cy="4853136"/>
          </a:xfrm>
          <a:prstGeom prst="rect">
            <a:avLst/>
          </a:prstGeom>
          <a:blipFill rotWithShape="1">
            <a:blip r:embed="rId3">
              <a:alphaModFix/>
            </a:blip>
            <a:stretch>
              <a:fillRect l="-1457" t="-1507" r="-1091"/>
            </a:stretch>
          </a:blip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is-IS" sz="3200" b="0" i="0" u="none" strike="noStrike" cap="none">
                <a:latin typeface="Calibri"/>
                <a:ea typeface="Calibri"/>
                <a:cs typeface="Calibri"/>
                <a:sym typeface="Calibri"/>
              </a:rPr>
              <a:t>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is-IS" sz="3959" b="0" i="0" u="none" strike="noStrike" cap="none">
                <a:solidFill>
                  <a:schemeClr val="dk1"/>
                </a:solidFill>
                <a:latin typeface="Calibri"/>
                <a:ea typeface="Calibri"/>
                <a:cs typeface="Calibri"/>
                <a:sym typeface="Calibri"/>
              </a:rPr>
              <a:t>Top 10 Crazy Facts About Iceland</a:t>
            </a:r>
            <a:br>
              <a:rPr lang="is-IS" sz="3959" b="0" i="0" u="none" strike="noStrike" cap="none">
                <a:solidFill>
                  <a:schemeClr val="dk1"/>
                </a:solidFill>
                <a:latin typeface="Calibri"/>
                <a:ea typeface="Calibri"/>
                <a:cs typeface="Calibri"/>
                <a:sym typeface="Calibri"/>
              </a:rPr>
            </a:br>
            <a:endParaRPr lang="is-IS" sz="3959" b="0" i="0" u="none" strike="noStrike" cap="none">
              <a:solidFill>
                <a:schemeClr val="dk1"/>
              </a:solidFill>
              <a:latin typeface="Calibri"/>
              <a:ea typeface="Calibri"/>
              <a:cs typeface="Calibri"/>
              <a:sym typeface="Calibri"/>
            </a:endParaRPr>
          </a:p>
        </p:txBody>
      </p:sp>
      <p:sp>
        <p:nvSpPr>
          <p:cNvPr id="126" name="Shape 12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is-IS" sz="3200" b="0" i="0" u="sng" strike="noStrike" cap="none">
                <a:solidFill>
                  <a:schemeClr val="hlink"/>
                </a:solidFill>
                <a:latin typeface="Calibri"/>
                <a:ea typeface="Calibri"/>
                <a:cs typeface="Calibri"/>
                <a:sym typeface="Calibri"/>
                <a:hlinkClick r:id="rId3"/>
              </a:rPr>
              <a:t>https://www.youtube.com/watch?v=VEsMopVuVDk</a:t>
            </a:r>
          </a:p>
          <a:p>
            <a:pPr marL="0" marR="0" lvl="0" indent="0" algn="l" rtl="0">
              <a:spcBef>
                <a:spcPts val="64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a:p>
            <a:pPr marL="0" marR="0" lvl="0" indent="0" algn="l" rtl="0">
              <a:spcBef>
                <a:spcPts val="640"/>
              </a:spcBef>
              <a:spcAft>
                <a:spcPts val="0"/>
              </a:spcAft>
              <a:buClr>
                <a:schemeClr val="dk1"/>
              </a:buClr>
              <a:buSzPct val="25000"/>
              <a:buFont typeface="Arial"/>
              <a:buNone/>
            </a:pPr>
            <a:r>
              <a:rPr lang="is-IS" sz="3200" b="0" i="0" u="sng" strike="noStrike" cap="none">
                <a:solidFill>
                  <a:schemeClr val="hlink"/>
                </a:solidFill>
                <a:latin typeface="Calibri"/>
                <a:ea typeface="Calibri"/>
                <a:cs typeface="Calibri"/>
                <a:sym typeface="Calibri"/>
                <a:hlinkClick r:id="rId4"/>
              </a:rPr>
              <a:t>https://www.youtube.com/watch?v=vGpjlfCfe2Y</a:t>
            </a:r>
          </a:p>
          <a:p>
            <a:pPr marL="0" marR="0" lvl="0" indent="0" algn="l" rtl="0">
              <a:spcBef>
                <a:spcPts val="640"/>
              </a:spcBef>
              <a:buClr>
                <a:schemeClr val="dk1"/>
              </a:buClr>
              <a:buSzPct val="25000"/>
              <a:buFont typeface="Arial"/>
              <a:buNone/>
            </a:pPr>
            <a:r>
              <a:rPr lang="is-IS" sz="3200" b="0" i="0" u="none" strike="noStrike" cap="none">
                <a:solidFill>
                  <a:schemeClr val="dk1"/>
                </a:solidFill>
                <a:latin typeface="Calibri"/>
                <a:ea typeface="Calibri"/>
                <a:cs typeface="Calibri"/>
                <a:sym typeface="Calibri"/>
              </a:rPr>
              <a:t>(Oblivion)</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is-IS" sz="4400" b="0" i="0" u="none" strike="noStrike" cap="none">
                <a:solidFill>
                  <a:schemeClr val="dk1"/>
                </a:solidFill>
                <a:latin typeface="Calibri"/>
                <a:ea typeface="Calibri"/>
                <a:cs typeface="Calibri"/>
                <a:sym typeface="Calibri"/>
              </a:rPr>
              <a:t>Kópavogur</a:t>
            </a:r>
          </a:p>
        </p:txBody>
      </p:sp>
      <p:sp>
        <p:nvSpPr>
          <p:cNvPr id="132" name="Shape 13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is-IS" sz="3200" b="0" i="0" u="none" strike="noStrike" cap="none">
                <a:solidFill>
                  <a:schemeClr val="dk1"/>
                </a:solidFill>
                <a:latin typeface="Calibri"/>
                <a:ea typeface="Calibri"/>
                <a:cs typeface="Calibri"/>
                <a:sym typeface="Calibri"/>
              </a:rPr>
              <a:t>Kópavogur is the second largest town of Iceland with 32308 inhabitants.</a:t>
            </a:r>
          </a:p>
          <a:p>
            <a:pPr marL="0" marR="0" lvl="0" indent="0" algn="l" rtl="0">
              <a:spcBef>
                <a:spcPts val="640"/>
              </a:spcBef>
              <a:spcAft>
                <a:spcPts val="0"/>
              </a:spcAft>
              <a:buClr>
                <a:schemeClr val="dk1"/>
              </a:buClr>
              <a:buSzPct val="25000"/>
              <a:buFont typeface="Arial"/>
              <a:buNone/>
            </a:pPr>
            <a:r>
              <a:rPr lang="is-IS" sz="3200" b="0" i="0" u="none" strike="noStrike" cap="none">
                <a:solidFill>
                  <a:schemeClr val="dk1"/>
                </a:solidFill>
                <a:latin typeface="Calibri"/>
                <a:ea typeface="Calibri"/>
                <a:cs typeface="Calibri"/>
                <a:sym typeface="Calibri"/>
              </a:rPr>
              <a:t>It lies immediately south of Reykjavik and is part of the Greater Reykjavik Area. </a:t>
            </a:r>
          </a:p>
          <a:p>
            <a:pPr marL="0" marR="0" lvl="0" indent="0" algn="l" rtl="0">
              <a:spcBef>
                <a:spcPts val="640"/>
              </a:spcBef>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pic>
        <p:nvPicPr>
          <p:cNvPr id="133" name="Shape 133"/>
          <p:cNvPicPr preferRelativeResize="0"/>
          <p:nvPr/>
        </p:nvPicPr>
        <p:blipFill rotWithShape="1">
          <a:blip r:embed="rId3">
            <a:alphaModFix/>
          </a:blip>
          <a:srcRect/>
          <a:stretch/>
        </p:blipFill>
        <p:spPr>
          <a:xfrm>
            <a:off x="3779912" y="190500"/>
            <a:ext cx="990599" cy="1409700"/>
          </a:xfrm>
          <a:prstGeom prst="rect">
            <a:avLst/>
          </a:prstGeom>
          <a:noFill/>
          <a:ln>
            <a:noFill/>
          </a:ln>
        </p:spPr>
      </p:pic>
      <p:pic>
        <p:nvPicPr>
          <p:cNvPr id="134" name="Shape 134"/>
          <p:cNvPicPr preferRelativeResize="0"/>
          <p:nvPr/>
        </p:nvPicPr>
        <p:blipFill rotWithShape="1">
          <a:blip r:embed="rId4">
            <a:alphaModFix/>
          </a:blip>
          <a:srcRect/>
          <a:stretch/>
        </p:blipFill>
        <p:spPr>
          <a:xfrm>
            <a:off x="2790824" y="4221087"/>
            <a:ext cx="3847285" cy="1656183"/>
          </a:xfrm>
          <a:prstGeom prst="rect">
            <a:avLst/>
          </a:prstGeom>
          <a:noFill/>
          <a:ln>
            <a:noFill/>
          </a:ln>
        </p:spPr>
      </p:pic>
      <p:pic>
        <p:nvPicPr>
          <p:cNvPr id="135" name="Shape 135"/>
          <p:cNvPicPr preferRelativeResize="0"/>
          <p:nvPr/>
        </p:nvPicPr>
        <p:blipFill rotWithShape="1">
          <a:blip r:embed="rId5">
            <a:alphaModFix/>
          </a:blip>
          <a:srcRect/>
          <a:stretch/>
        </p:blipFill>
        <p:spPr>
          <a:xfrm>
            <a:off x="6551687" y="9525"/>
            <a:ext cx="2571749" cy="1590674"/>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is-IS" sz="4200" b="0" i="0" u="none" strike="noStrike" cap="none">
                <a:solidFill>
                  <a:schemeClr val="dk1"/>
                </a:solidFill>
                <a:latin typeface="Calibri"/>
                <a:ea typeface="Calibri"/>
                <a:cs typeface="Calibri"/>
                <a:sym typeface="Calibri"/>
              </a:rPr>
              <a:t>Menntaskólinn í Kópavogi</a:t>
            </a:r>
          </a:p>
        </p:txBody>
      </p:sp>
      <p:sp>
        <p:nvSpPr>
          <p:cNvPr id="141" name="Shape 141"/>
          <p:cNvSpPr txBox="1">
            <a:spLocks noGrp="1"/>
          </p:cNvSpPr>
          <p:nvPr>
            <p:ph type="body" idx="1"/>
          </p:nvPr>
        </p:nvSpPr>
        <p:spPr>
          <a:xfrm>
            <a:off x="457200" y="2000514"/>
            <a:ext cx="8229600" cy="4525963"/>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is-IS" sz="3200" b="0" i="0" u="none" strike="noStrike" cap="none">
                <a:solidFill>
                  <a:schemeClr val="dk1"/>
                </a:solidFill>
                <a:latin typeface="Calibri"/>
                <a:ea typeface="Calibri"/>
                <a:cs typeface="Calibri"/>
                <a:sym typeface="Calibri"/>
              </a:rPr>
              <a:t>Kópavogur College School started formally in September 1973. In the school are about 100 working teachers and over 1200 students studying in three major areas of study. </a:t>
            </a:r>
          </a:p>
          <a:p>
            <a:pPr marL="342900" marR="0" lvl="0" indent="-342900" algn="l" rtl="0">
              <a:lnSpc>
                <a:spcPct val="90000"/>
              </a:lnSpc>
              <a:spcBef>
                <a:spcPts val="640"/>
              </a:spcBef>
              <a:spcAft>
                <a:spcPts val="0"/>
              </a:spcAft>
              <a:buClr>
                <a:schemeClr val="dk1"/>
              </a:buClr>
              <a:buSzPct val="100000"/>
              <a:buFont typeface="Arial"/>
              <a:buChar char="•"/>
            </a:pPr>
            <a:r>
              <a:rPr lang="is-IS" sz="3200" b="0" i="0" u="none" strike="noStrike" cap="none">
                <a:solidFill>
                  <a:schemeClr val="dk1"/>
                </a:solidFill>
                <a:latin typeface="Calibri"/>
                <a:ea typeface="Calibri"/>
                <a:cs typeface="Calibri"/>
                <a:sym typeface="Calibri"/>
              </a:rPr>
              <a:t>Three og four-years academic program that concludes with the university matriculation exam</a:t>
            </a:r>
          </a:p>
          <a:p>
            <a:pPr marL="342900" marR="0" lvl="0" indent="-342900" algn="l" rtl="0">
              <a:lnSpc>
                <a:spcPct val="90000"/>
              </a:lnSpc>
              <a:spcBef>
                <a:spcPts val="640"/>
              </a:spcBef>
              <a:spcAft>
                <a:spcPts val="0"/>
              </a:spcAft>
              <a:buClr>
                <a:schemeClr val="dk1"/>
              </a:buClr>
              <a:buSzPct val="100000"/>
              <a:buFont typeface="Arial"/>
              <a:buChar char="•"/>
            </a:pPr>
            <a:r>
              <a:rPr lang="is-IS" sz="3200" b="0" i="0" u="none" strike="noStrike" cap="none">
                <a:solidFill>
                  <a:schemeClr val="dk1"/>
                </a:solidFill>
                <a:latin typeface="Calibri"/>
                <a:ea typeface="Calibri"/>
                <a:cs typeface="Calibri"/>
                <a:sym typeface="Calibri"/>
              </a:rPr>
              <a:t>students study in the culinary school </a:t>
            </a:r>
          </a:p>
          <a:p>
            <a:pPr marL="342900" marR="0" lvl="0" indent="-342900" algn="l" rtl="0">
              <a:lnSpc>
                <a:spcPct val="90000"/>
              </a:lnSpc>
              <a:spcBef>
                <a:spcPts val="640"/>
              </a:spcBef>
              <a:spcAft>
                <a:spcPts val="0"/>
              </a:spcAft>
              <a:buClr>
                <a:schemeClr val="dk1"/>
              </a:buClr>
              <a:buSzPct val="100000"/>
              <a:buFont typeface="Arial"/>
              <a:buChar char="•"/>
            </a:pPr>
            <a:r>
              <a:rPr lang="is-IS" sz="3200" b="0" i="0" u="none" strike="noStrike" cap="none">
                <a:solidFill>
                  <a:schemeClr val="dk1"/>
                </a:solidFill>
                <a:latin typeface="Calibri"/>
                <a:ea typeface="Calibri"/>
                <a:cs typeface="Calibri"/>
                <a:sym typeface="Calibri"/>
              </a:rPr>
              <a:t>Students in tourism studies</a:t>
            </a:r>
          </a:p>
          <a:p>
            <a:pPr marL="0" marR="0" lvl="0" indent="0" algn="l" rtl="0">
              <a:lnSpc>
                <a:spcPct val="90000"/>
              </a:lnSpc>
              <a:spcBef>
                <a:spcPts val="640"/>
              </a:spcBef>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pic>
        <p:nvPicPr>
          <p:cNvPr id="142" name="Shape 142"/>
          <p:cNvPicPr preferRelativeResize="0"/>
          <p:nvPr/>
        </p:nvPicPr>
        <p:blipFill rotWithShape="1">
          <a:blip r:embed="rId3">
            <a:alphaModFix/>
          </a:blip>
          <a:srcRect/>
          <a:stretch/>
        </p:blipFill>
        <p:spPr>
          <a:xfrm>
            <a:off x="6355885" y="-99391"/>
            <a:ext cx="2800349" cy="212407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is-IS" sz="4400" b="0" i="0" u="none" strike="noStrike" cap="none">
                <a:solidFill>
                  <a:schemeClr val="dk1"/>
                </a:solidFill>
                <a:latin typeface="Calibri"/>
                <a:ea typeface="Calibri"/>
                <a:cs typeface="Calibri"/>
                <a:sym typeface="Calibri"/>
              </a:rPr>
              <a:t>Þingvellir</a:t>
            </a:r>
          </a:p>
        </p:txBody>
      </p:sp>
      <p:sp>
        <p:nvSpPr>
          <p:cNvPr id="148" name="Shape 148"/>
          <p:cNvSpPr txBox="1">
            <a:spLocks noGrp="1"/>
          </p:cNvSpPr>
          <p:nvPr>
            <p:ph type="body" idx="1"/>
          </p:nvPr>
        </p:nvSpPr>
        <p:spPr>
          <a:xfrm>
            <a:off x="323528" y="1600200"/>
            <a:ext cx="8820472" cy="4525963"/>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is-IS" sz="3200" b="0" i="0" u="none" strike="noStrike" cap="none">
                <a:solidFill>
                  <a:schemeClr val="dk1"/>
                </a:solidFill>
                <a:latin typeface="Calibri"/>
                <a:ea typeface="Calibri"/>
                <a:cs typeface="Calibri"/>
                <a:sym typeface="Calibri"/>
              </a:rPr>
              <a:t>At Þingvellir or "Parliament Plains" - the Alþing the major events in the history of Iceland have taken place and therefore the place is held in high esteem by all Icelanders.</a:t>
            </a:r>
          </a:p>
          <a:p>
            <a:pPr marL="0" marR="0" lvl="0" indent="0" algn="l" rtl="0">
              <a:lnSpc>
                <a:spcPct val="90000"/>
              </a:lnSpc>
              <a:spcBef>
                <a:spcPts val="640"/>
              </a:spcBef>
              <a:spcAft>
                <a:spcPts val="0"/>
              </a:spcAft>
              <a:buClr>
                <a:schemeClr val="dk1"/>
              </a:buClr>
              <a:buSzPct val="25000"/>
              <a:buFont typeface="Arial"/>
              <a:buNone/>
            </a:pPr>
            <a:r>
              <a:rPr lang="is-IS" sz="3200" b="0" i="0" u="none" strike="noStrike" cap="none">
                <a:solidFill>
                  <a:schemeClr val="dk1"/>
                </a:solidFill>
                <a:latin typeface="Calibri"/>
                <a:ea typeface="Calibri"/>
                <a:cs typeface="Calibri"/>
                <a:sym typeface="Calibri"/>
              </a:rPr>
              <a:t>Þingvellir is a natural wonder on an international  scale, with the geologic history and the biosystem of Lake Þingvallavatn forming a unique entity, a magnificent showcase.</a:t>
            </a:r>
          </a:p>
          <a:p>
            <a:pPr marL="0" marR="0" lvl="0" indent="0" algn="l" rtl="0">
              <a:lnSpc>
                <a:spcPct val="90000"/>
              </a:lnSpc>
              <a:spcBef>
                <a:spcPts val="640"/>
              </a:spcBef>
              <a:spcAft>
                <a:spcPts val="0"/>
              </a:spcAft>
              <a:buClr>
                <a:schemeClr val="dk1"/>
              </a:buClr>
              <a:buSzPct val="25000"/>
              <a:buFont typeface="Arial"/>
              <a:buNone/>
            </a:pPr>
            <a:r>
              <a:rPr lang="is-IS" sz="3200" b="0" i="0" u="sng" strike="noStrike" cap="none">
                <a:solidFill>
                  <a:schemeClr val="hlink"/>
                </a:solidFill>
                <a:latin typeface="Calibri"/>
                <a:ea typeface="Calibri"/>
                <a:cs typeface="Calibri"/>
                <a:sym typeface="Calibri"/>
                <a:hlinkClick r:id="rId3"/>
              </a:rPr>
              <a:t>https://www.youtube.com/watch?v=B9NKhiJ6EB4</a:t>
            </a:r>
          </a:p>
          <a:p>
            <a:pPr marL="0" marR="0" lvl="0" indent="0" algn="l" rtl="0">
              <a:lnSpc>
                <a:spcPct val="90000"/>
              </a:lnSpc>
              <a:spcBef>
                <a:spcPts val="640"/>
              </a:spcBef>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pic>
        <p:nvPicPr>
          <p:cNvPr id="149" name="Shape 149"/>
          <p:cNvPicPr preferRelativeResize="0"/>
          <p:nvPr/>
        </p:nvPicPr>
        <p:blipFill rotWithShape="1">
          <a:blip r:embed="rId4">
            <a:alphaModFix/>
          </a:blip>
          <a:srcRect/>
          <a:stretch/>
        </p:blipFill>
        <p:spPr>
          <a:xfrm>
            <a:off x="5732189" y="0"/>
            <a:ext cx="3411809" cy="1719606"/>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432</Words>
  <Application>Microsoft Office PowerPoint</Application>
  <PresentationFormat>Předvádění na obrazovce (4:3)</PresentationFormat>
  <Paragraphs>74</Paragraphs>
  <Slides>20</Slides>
  <Notes>20</Notes>
  <HiddenSlides>0</HiddenSlides>
  <MMClips>0</MMClips>
  <ScaleCrop>false</ScaleCrop>
  <HeadingPairs>
    <vt:vector size="4" baseType="variant">
      <vt:variant>
        <vt:lpstr>Motiv</vt:lpstr>
      </vt:variant>
      <vt:variant>
        <vt:i4>1</vt:i4>
      </vt:variant>
      <vt:variant>
        <vt:lpstr>Nadpisy snímků</vt:lpstr>
      </vt:variant>
      <vt:variant>
        <vt:i4>20</vt:i4>
      </vt:variant>
    </vt:vector>
  </HeadingPairs>
  <TitlesOfParts>
    <vt:vector size="21" baseType="lpstr">
      <vt:lpstr>Office Theme</vt:lpstr>
      <vt:lpstr>Iceland - Land of Fire and Ice</vt:lpstr>
      <vt:lpstr>Iceland is  located between the North Atlantic and the Arctic Ocean</vt:lpstr>
      <vt:lpstr>Iceland is part of the Mid-Atlantic Ridge. The ridge marks the boundary between the Eurasian and North American Plates.  Iceland was created by rifting and accretion through volcanism along the ridge. </vt:lpstr>
      <vt:lpstr>Facts about Iceland</vt:lpstr>
      <vt:lpstr>Facts about Iceland</vt:lpstr>
      <vt:lpstr>Top 10 Crazy Facts About Iceland </vt:lpstr>
      <vt:lpstr>Kópavogur</vt:lpstr>
      <vt:lpstr>Menntaskólinn í Kópavogi</vt:lpstr>
      <vt:lpstr>Þingvellir</vt:lpstr>
      <vt:lpstr>Dettifoss</vt:lpstr>
      <vt:lpstr>Fact about Glaciers</vt:lpstr>
      <vt:lpstr>Iceland is one of the most active volcanic regions in the world (eruptions on average every three years). About a third of the basaltic lavas erupted in recorded history have been produced by Icelandic eruptions. http://www1.nams.is/jardfraedi/eldfjoll2.php?id=350 </vt:lpstr>
      <vt:lpstr>Skaftáreldar </vt:lpstr>
      <vt:lpstr>Hekla</vt:lpstr>
      <vt:lpstr>Heimaey</vt:lpstr>
      <vt:lpstr>Eyjafjallajökull</vt:lpstr>
      <vt:lpstr>Prezentace aplikace PowerPoint</vt:lpstr>
      <vt:lpstr>Holuhraun</vt:lpstr>
      <vt:lpstr>Northern lights  in Iceland </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Iceland - Land of Fire and Ice</dc:title>
  <dc:creator>Ilona</dc:creator>
  <cp:lastModifiedBy>Ilona</cp:lastModifiedBy>
  <cp:revision>1</cp:revision>
  <dcterms:modified xsi:type="dcterms:W3CDTF">2016-04-17T13:07:25Z</dcterms:modified>
</cp:coreProperties>
</file>